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869" r:id="rId2"/>
  </p:sldMasterIdLst>
  <p:notesMasterIdLst>
    <p:notesMasterId r:id="rId30"/>
  </p:notesMasterIdLst>
  <p:handoutMasterIdLst>
    <p:handoutMasterId r:id="rId31"/>
  </p:handoutMasterIdLst>
  <p:sldIdLst>
    <p:sldId id="419" r:id="rId3"/>
    <p:sldId id="459" r:id="rId4"/>
    <p:sldId id="460" r:id="rId5"/>
    <p:sldId id="461" r:id="rId6"/>
    <p:sldId id="458" r:id="rId7"/>
    <p:sldId id="449" r:id="rId8"/>
    <p:sldId id="447" r:id="rId9"/>
    <p:sldId id="448" r:id="rId10"/>
    <p:sldId id="463" r:id="rId11"/>
    <p:sldId id="464" r:id="rId12"/>
    <p:sldId id="466" r:id="rId13"/>
    <p:sldId id="465" r:id="rId14"/>
    <p:sldId id="454" r:id="rId15"/>
    <p:sldId id="455" r:id="rId16"/>
    <p:sldId id="456" r:id="rId17"/>
    <p:sldId id="457" r:id="rId18"/>
    <p:sldId id="430" r:id="rId19"/>
    <p:sldId id="431" r:id="rId20"/>
    <p:sldId id="436" r:id="rId21"/>
    <p:sldId id="437" r:id="rId22"/>
    <p:sldId id="438" r:id="rId23"/>
    <p:sldId id="439" r:id="rId24"/>
    <p:sldId id="440" r:id="rId25"/>
    <p:sldId id="441" r:id="rId26"/>
    <p:sldId id="442" r:id="rId27"/>
    <p:sldId id="443" r:id="rId28"/>
    <p:sldId id="444" r:id="rId29"/>
  </p:sldIdLst>
  <p:sldSz cx="9144000" cy="5143500" type="screen16x9"/>
  <p:notesSz cx="9926638" cy="6797675"/>
  <p:defaultTextStyle>
    <a:defPPr>
      <a:defRPr lang="ru-RU"/>
    </a:defPPr>
    <a:lvl1pPr marL="0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22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63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90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124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145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167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200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228" algn="l" defTabSz="9140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99"/>
    <a:srgbClr val="A8246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605" autoAdjust="0"/>
    <p:restoredTop sz="95439" autoAdjust="0"/>
  </p:normalViewPr>
  <p:slideViewPr>
    <p:cSldViewPr>
      <p:cViewPr>
        <p:scale>
          <a:sx n="100" d="100"/>
          <a:sy n="100" d="100"/>
        </p:scale>
        <p:origin x="-78" y="-6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972F77-4F28-4DE7-B6D0-4B7CFE17EFC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4D5EC3-6B7F-4E45-A265-9837D0E3661C}">
      <dgm:prSet custT="1"/>
      <dgm:spPr/>
      <dgm:t>
        <a:bodyPr/>
        <a:lstStyle/>
        <a:p>
          <a:pPr algn="ctr"/>
          <a:r>
            <a:rPr lang="ru-RU" sz="1600" b="1" dirty="0" smtClean="0">
              <a:solidFill>
                <a:srgbClr val="2E3192"/>
              </a:solidFill>
              <a:latin typeface="Calibri" panose="020F0502020204030204" pitchFamily="34" charset="0"/>
            </a:rPr>
            <a:t>Очередность </a:t>
          </a:r>
          <a:r>
            <a:rPr lang="ru-RU" sz="1600" b="1" dirty="0">
              <a:solidFill>
                <a:srgbClr val="2E3192"/>
              </a:solidFill>
              <a:latin typeface="Calibri" panose="020F0502020204030204" pitchFamily="34" charset="0"/>
            </a:rPr>
            <a:t>проведения </a:t>
          </a:r>
          <a:r>
            <a:rPr lang="ru-RU" sz="1600" b="1" dirty="0" smtClean="0">
              <a:solidFill>
                <a:srgbClr val="2E3192"/>
              </a:solidFill>
              <a:latin typeface="Calibri" panose="020F0502020204030204" pitchFamily="34" charset="0"/>
            </a:rPr>
            <a:t>ЕГЭ </a:t>
          </a:r>
          <a:r>
            <a:rPr lang="ru-RU" sz="1600" b="1" dirty="0">
              <a:solidFill>
                <a:srgbClr val="2E3192"/>
              </a:solidFill>
              <a:latin typeface="Calibri" panose="020F0502020204030204" pitchFamily="34" charset="0"/>
            </a:rPr>
            <a:t>по математике: </a:t>
          </a:r>
          <a:r>
            <a:rPr lang="ru-RU" sz="1600" b="0" dirty="0">
              <a:solidFill>
                <a:srgbClr val="2E3192"/>
              </a:solidFill>
              <a:latin typeface="Calibri" panose="020F0502020204030204" pitchFamily="34" charset="0"/>
            </a:rPr>
            <a:t>базовый уровень, </a:t>
          </a:r>
          <a:r>
            <a:rPr lang="ru-RU" sz="1600" b="0" dirty="0" smtClean="0">
              <a:solidFill>
                <a:srgbClr val="2E3192"/>
              </a:solidFill>
              <a:latin typeface="Calibri" panose="020F0502020204030204" pitchFamily="34" charset="0"/>
            </a:rPr>
            <a:t> профильный уровень</a:t>
          </a:r>
          <a:endParaRPr lang="ru-RU" sz="1600" b="0" dirty="0">
            <a:solidFill>
              <a:srgbClr val="2E3192"/>
            </a:solidFill>
            <a:latin typeface="Calibri" panose="020F0502020204030204" pitchFamily="34" charset="0"/>
          </a:endParaRPr>
        </a:p>
      </dgm:t>
    </dgm:pt>
    <dgm:pt modelId="{C03BBB7F-5D1B-4F46-AB22-6C90ABE851E0}" type="parTrans" cxnId="{23422837-CF2A-4465-B4E9-24A7D4578E0B}">
      <dgm:prSet/>
      <dgm:spPr/>
      <dgm:t>
        <a:bodyPr/>
        <a:lstStyle/>
        <a:p>
          <a:pPr algn="ctr"/>
          <a:endParaRPr lang="ru-RU" sz="1400" b="1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24194A0C-FFB7-406D-8F89-1E3960E98A97}" type="sibTrans" cxnId="{23422837-CF2A-4465-B4E9-24A7D4578E0B}">
      <dgm:prSet/>
      <dgm:spPr/>
      <dgm:t>
        <a:bodyPr/>
        <a:lstStyle/>
        <a:p>
          <a:pPr algn="ctr"/>
          <a:endParaRPr lang="ru-RU" sz="1400" b="1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A14E2F6B-C60B-4696-8425-6F1B8DA7A106}">
      <dgm:prSet custT="1"/>
      <dgm:spPr/>
      <dgm:t>
        <a:bodyPr/>
        <a:lstStyle/>
        <a:p>
          <a:pPr algn="ctr"/>
          <a:r>
            <a:rPr lang="ru-RU" sz="1600" b="1" dirty="0" smtClean="0">
              <a:solidFill>
                <a:srgbClr val="2E3192"/>
              </a:solidFill>
              <a:latin typeface="Calibri" panose="020F0502020204030204" pitchFamily="34" charset="0"/>
            </a:rPr>
            <a:t>Очередность </a:t>
          </a:r>
          <a:r>
            <a:rPr lang="ru-RU" sz="1600" b="1" dirty="0">
              <a:solidFill>
                <a:srgbClr val="2E3192"/>
              </a:solidFill>
              <a:latin typeface="Calibri" panose="020F0502020204030204" pitchFamily="34" charset="0"/>
            </a:rPr>
            <a:t>проведения ЕГЭ по </a:t>
          </a:r>
          <a:r>
            <a:rPr lang="ru-RU" sz="1600" b="1" dirty="0" smtClean="0">
              <a:solidFill>
                <a:srgbClr val="2E3192"/>
              </a:solidFill>
              <a:latin typeface="Calibri" panose="020F0502020204030204" pitchFamily="34" charset="0"/>
            </a:rPr>
            <a:t>иностранным языкам: </a:t>
          </a:r>
          <a:r>
            <a:rPr lang="ru-RU" sz="1600" b="0" dirty="0">
              <a:solidFill>
                <a:srgbClr val="2E3192"/>
              </a:solidFill>
              <a:latin typeface="Calibri" panose="020F0502020204030204" pitchFamily="34" charset="0"/>
            </a:rPr>
            <a:t>письменный экзамен, устный экзамен (2 дня</a:t>
          </a:r>
          <a:r>
            <a:rPr lang="ru-RU" sz="1600" b="0" dirty="0" smtClean="0">
              <a:solidFill>
                <a:srgbClr val="2E3192"/>
              </a:solidFill>
              <a:latin typeface="Calibri" panose="020F0502020204030204" pitchFamily="34" charset="0"/>
            </a:rPr>
            <a:t>)</a:t>
          </a:r>
          <a:endParaRPr lang="ru-RU" sz="1600" b="0" dirty="0">
            <a:solidFill>
              <a:srgbClr val="2E3192"/>
            </a:solidFill>
            <a:latin typeface="Calibri" panose="020F0502020204030204" pitchFamily="34" charset="0"/>
          </a:endParaRPr>
        </a:p>
      </dgm:t>
    </dgm:pt>
    <dgm:pt modelId="{1C41BBB4-379D-47D9-B34A-37149194CC63}" type="parTrans" cxnId="{62D98ACB-2DCD-47A0-AF54-E39D7E20184A}">
      <dgm:prSet/>
      <dgm:spPr/>
      <dgm:t>
        <a:bodyPr/>
        <a:lstStyle/>
        <a:p>
          <a:pPr algn="ctr"/>
          <a:endParaRPr lang="ru-RU" sz="1400" b="1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A2BAD810-AE88-4952-8DC4-4F9E5FE7C187}" type="sibTrans" cxnId="{62D98ACB-2DCD-47A0-AF54-E39D7E20184A}">
      <dgm:prSet/>
      <dgm:spPr/>
      <dgm:t>
        <a:bodyPr/>
        <a:lstStyle/>
        <a:p>
          <a:pPr algn="ctr"/>
          <a:endParaRPr lang="ru-RU" sz="1400" b="1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58F6D23A-4F6F-42CE-94E6-F036E848E591}">
      <dgm:prSet custT="1"/>
      <dgm:spPr/>
      <dgm:t>
        <a:bodyPr/>
        <a:lstStyle/>
        <a:p>
          <a:pPr algn="ctr"/>
          <a:r>
            <a:rPr lang="ru-RU" sz="1600" b="1" dirty="0" smtClean="0">
              <a:solidFill>
                <a:srgbClr val="2E3192"/>
              </a:solidFill>
              <a:latin typeface="Calibri" panose="020F0502020204030204" pitchFamily="34" charset="0"/>
            </a:rPr>
            <a:t>Начало </a:t>
          </a:r>
          <a:r>
            <a:rPr lang="ru-RU" sz="1600" b="1" dirty="0">
              <a:solidFill>
                <a:srgbClr val="2E3192"/>
              </a:solidFill>
              <a:latin typeface="Calibri" panose="020F0502020204030204" pitchFamily="34" charset="0"/>
            </a:rPr>
            <a:t>проведения основного этапа </a:t>
          </a:r>
          <a:endParaRPr lang="ru-RU" sz="1600" b="1" dirty="0" smtClean="0">
            <a:solidFill>
              <a:srgbClr val="2E3192"/>
            </a:solidFill>
            <a:latin typeface="Calibri" panose="020F0502020204030204" pitchFamily="34" charset="0"/>
          </a:endParaRPr>
        </a:p>
        <a:p>
          <a:pPr algn="ctr"/>
          <a:r>
            <a:rPr lang="ru-RU" sz="1600" b="0" dirty="0" smtClean="0">
              <a:solidFill>
                <a:srgbClr val="2E3192"/>
              </a:solidFill>
              <a:latin typeface="Calibri" panose="020F0502020204030204" pitchFamily="34" charset="0"/>
            </a:rPr>
            <a:t>ЕГЭ </a:t>
          </a:r>
          <a:r>
            <a:rPr lang="ru-RU" sz="1600" b="0" dirty="0">
              <a:solidFill>
                <a:srgbClr val="2E3192"/>
              </a:solidFill>
              <a:latin typeface="Calibri" panose="020F0502020204030204" pitchFamily="34" charset="0"/>
            </a:rPr>
            <a:t>с учебных предметов «География» и «Информатика </a:t>
          </a:r>
          <a:r>
            <a:rPr lang="ru-RU" sz="1600" b="0" dirty="0" smtClean="0">
              <a:solidFill>
                <a:srgbClr val="2E3192"/>
              </a:solidFill>
              <a:latin typeface="Calibri" panose="020F0502020204030204" pitchFamily="34" charset="0"/>
            </a:rPr>
            <a:t>и ИКТ»</a:t>
          </a:r>
          <a:endParaRPr lang="ru-RU" sz="1600" b="0" dirty="0">
            <a:solidFill>
              <a:srgbClr val="2E3192"/>
            </a:solidFill>
            <a:latin typeface="Calibri" panose="020F0502020204030204" pitchFamily="34" charset="0"/>
          </a:endParaRPr>
        </a:p>
      </dgm:t>
    </dgm:pt>
    <dgm:pt modelId="{B17DCB04-AC3A-4DB9-8697-8E5D2339ECDF}" type="parTrans" cxnId="{D8146C21-75D8-4D2F-BB27-23C4D23D8B6B}">
      <dgm:prSet/>
      <dgm:spPr/>
      <dgm:t>
        <a:bodyPr/>
        <a:lstStyle/>
        <a:p>
          <a:pPr algn="ctr"/>
          <a:endParaRPr lang="ru-RU" sz="1400" b="1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3A761DBC-0D62-410F-8991-33CD90A17570}" type="sibTrans" cxnId="{D8146C21-75D8-4D2F-BB27-23C4D23D8B6B}">
      <dgm:prSet/>
      <dgm:spPr/>
      <dgm:t>
        <a:bodyPr/>
        <a:lstStyle/>
        <a:p>
          <a:pPr algn="ctr"/>
          <a:endParaRPr lang="ru-RU" sz="1400" b="1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931A12DA-BAA6-41A6-B341-8DA49801B4C1}">
      <dgm:prSet custT="1"/>
      <dgm:spPr/>
      <dgm:t>
        <a:bodyPr/>
        <a:lstStyle/>
        <a:p>
          <a:pPr algn="ctr"/>
          <a:r>
            <a:rPr lang="ru-RU" sz="1600" b="1" dirty="0" smtClean="0">
              <a:solidFill>
                <a:srgbClr val="2E3192"/>
              </a:solidFill>
              <a:latin typeface="Calibri" panose="020F0502020204030204" pitchFamily="34" charset="0"/>
            </a:rPr>
            <a:t>Начало </a:t>
          </a:r>
          <a:r>
            <a:rPr lang="ru-RU" sz="1600" b="1" dirty="0">
              <a:solidFill>
                <a:srgbClr val="2E3192"/>
              </a:solidFill>
              <a:latin typeface="Calibri" panose="020F0502020204030204" pitchFamily="34" charset="0"/>
            </a:rPr>
            <a:t>проведения основного этапа </a:t>
          </a:r>
          <a:endParaRPr lang="ru-RU" sz="1600" b="1" dirty="0" smtClean="0">
            <a:solidFill>
              <a:srgbClr val="2E3192"/>
            </a:solidFill>
            <a:latin typeface="Calibri" panose="020F0502020204030204" pitchFamily="34" charset="0"/>
          </a:endParaRPr>
        </a:p>
        <a:p>
          <a:pPr algn="ctr"/>
          <a:r>
            <a:rPr lang="ru-RU" sz="1600" b="0" dirty="0" smtClean="0">
              <a:solidFill>
                <a:srgbClr val="2E3192"/>
              </a:solidFill>
              <a:latin typeface="Calibri" panose="020F0502020204030204" pitchFamily="34" charset="0"/>
            </a:rPr>
            <a:t>ОГЭ </a:t>
          </a:r>
          <a:r>
            <a:rPr lang="ru-RU" sz="1600" b="0" dirty="0">
              <a:solidFill>
                <a:srgbClr val="2E3192"/>
              </a:solidFill>
              <a:latin typeface="Calibri" panose="020F0502020204030204" pitchFamily="34" charset="0"/>
            </a:rPr>
            <a:t>с учебного предмета «Иностранные языки» (26 и 27 мая 2017 года</a:t>
          </a:r>
          <a:r>
            <a:rPr lang="ru-RU" sz="1600" b="0" dirty="0" smtClean="0">
              <a:solidFill>
                <a:srgbClr val="2E3192"/>
              </a:solidFill>
              <a:latin typeface="Calibri" panose="020F0502020204030204" pitchFamily="34" charset="0"/>
            </a:rPr>
            <a:t>)</a:t>
          </a:r>
          <a:endParaRPr lang="ru-RU" sz="1600" b="0" dirty="0">
            <a:solidFill>
              <a:srgbClr val="2E3192"/>
            </a:solidFill>
            <a:latin typeface="Calibri" panose="020F0502020204030204" pitchFamily="34" charset="0"/>
          </a:endParaRPr>
        </a:p>
      </dgm:t>
    </dgm:pt>
    <dgm:pt modelId="{02290273-8B72-4793-B46C-436432D3CA31}" type="parTrans" cxnId="{889004AA-F52E-4713-B819-476F79F1AD88}">
      <dgm:prSet/>
      <dgm:spPr/>
      <dgm:t>
        <a:bodyPr/>
        <a:lstStyle/>
        <a:p>
          <a:pPr algn="ctr"/>
          <a:endParaRPr lang="ru-RU" sz="1400" b="1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15837EF5-4466-42BB-9BA1-DFED6C4CD97D}" type="sibTrans" cxnId="{889004AA-F52E-4713-B819-476F79F1AD88}">
      <dgm:prSet/>
      <dgm:spPr/>
      <dgm:t>
        <a:bodyPr/>
        <a:lstStyle/>
        <a:p>
          <a:pPr algn="ctr"/>
          <a:endParaRPr lang="ru-RU" sz="1400" b="1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9D8F65A7-D399-449D-954E-EC86539197D5}" type="pres">
      <dgm:prSet presAssocID="{47972F77-4F28-4DE7-B6D0-4B7CFE17EF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79EC3E-881F-4BB4-BDF1-ECDB28D6CD35}" type="pres">
      <dgm:prSet presAssocID="{FF4D5EC3-6B7F-4E45-A265-9837D0E3661C}" presName="parentText" presStyleLbl="node1" presStyleIdx="0" presStyleCnt="4" custLinFactY="-19451" custLinFactNeighborX="42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58624A-137B-48E3-BCE8-AD702756DC36}" type="pres">
      <dgm:prSet presAssocID="{24194A0C-FFB7-406D-8F89-1E3960E98A97}" presName="spacer" presStyleCnt="0"/>
      <dgm:spPr/>
    </dgm:pt>
    <dgm:pt modelId="{A28B71B2-90E6-498B-83FF-5E687776DF94}" type="pres">
      <dgm:prSet presAssocID="{A14E2F6B-C60B-4696-8425-6F1B8DA7A106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83EDB9-4935-4F67-88D9-63D0A31A52DD}" type="pres">
      <dgm:prSet presAssocID="{A2BAD810-AE88-4952-8DC4-4F9E5FE7C187}" presName="spacer" presStyleCnt="0"/>
      <dgm:spPr/>
    </dgm:pt>
    <dgm:pt modelId="{B4322032-B0B1-4418-BEA1-15CD24DC57A7}" type="pres">
      <dgm:prSet presAssocID="{58F6D23A-4F6F-42CE-94E6-F036E848E59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C8CA7F-BD4D-4CEA-9634-6B6DF849F736}" type="pres">
      <dgm:prSet presAssocID="{3A761DBC-0D62-410F-8991-33CD90A17570}" presName="spacer" presStyleCnt="0"/>
      <dgm:spPr/>
    </dgm:pt>
    <dgm:pt modelId="{0BFADD11-9938-44C8-A4F2-2F6B2F9FCAAD}" type="pres">
      <dgm:prSet presAssocID="{931A12DA-BAA6-41A6-B341-8DA49801B4C1}" presName="parentText" presStyleLbl="node1" presStyleIdx="3" presStyleCnt="4" custLinFactY="-2529" custLinFactNeighborX="-8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9BAB90-8E39-4365-BDA9-BFE81FCA2D3D}" type="presOf" srcId="{931A12DA-BAA6-41A6-B341-8DA49801B4C1}" destId="{0BFADD11-9938-44C8-A4F2-2F6B2F9FCAAD}" srcOrd="0" destOrd="0" presId="urn:microsoft.com/office/officeart/2005/8/layout/vList2"/>
    <dgm:cxn modelId="{31DDB7A9-ED03-4C99-A1FB-DD223F71626B}" type="presOf" srcId="{FF4D5EC3-6B7F-4E45-A265-9837D0E3661C}" destId="{E379EC3E-881F-4BB4-BDF1-ECDB28D6CD35}" srcOrd="0" destOrd="0" presId="urn:microsoft.com/office/officeart/2005/8/layout/vList2"/>
    <dgm:cxn modelId="{FE0FDEA8-A14B-4F23-8FC0-56AC43F072AB}" type="presOf" srcId="{A14E2F6B-C60B-4696-8425-6F1B8DA7A106}" destId="{A28B71B2-90E6-498B-83FF-5E687776DF94}" srcOrd="0" destOrd="0" presId="urn:microsoft.com/office/officeart/2005/8/layout/vList2"/>
    <dgm:cxn modelId="{23422837-CF2A-4465-B4E9-24A7D4578E0B}" srcId="{47972F77-4F28-4DE7-B6D0-4B7CFE17EFC6}" destId="{FF4D5EC3-6B7F-4E45-A265-9837D0E3661C}" srcOrd="0" destOrd="0" parTransId="{C03BBB7F-5D1B-4F46-AB22-6C90ABE851E0}" sibTransId="{24194A0C-FFB7-406D-8F89-1E3960E98A97}"/>
    <dgm:cxn modelId="{A3029099-453F-4584-9380-DC93AB741159}" type="presOf" srcId="{47972F77-4F28-4DE7-B6D0-4B7CFE17EFC6}" destId="{9D8F65A7-D399-449D-954E-EC86539197D5}" srcOrd="0" destOrd="0" presId="urn:microsoft.com/office/officeart/2005/8/layout/vList2"/>
    <dgm:cxn modelId="{62D98ACB-2DCD-47A0-AF54-E39D7E20184A}" srcId="{47972F77-4F28-4DE7-B6D0-4B7CFE17EFC6}" destId="{A14E2F6B-C60B-4696-8425-6F1B8DA7A106}" srcOrd="1" destOrd="0" parTransId="{1C41BBB4-379D-47D9-B34A-37149194CC63}" sibTransId="{A2BAD810-AE88-4952-8DC4-4F9E5FE7C187}"/>
    <dgm:cxn modelId="{D8146C21-75D8-4D2F-BB27-23C4D23D8B6B}" srcId="{47972F77-4F28-4DE7-B6D0-4B7CFE17EFC6}" destId="{58F6D23A-4F6F-42CE-94E6-F036E848E591}" srcOrd="2" destOrd="0" parTransId="{B17DCB04-AC3A-4DB9-8697-8E5D2339ECDF}" sibTransId="{3A761DBC-0D62-410F-8991-33CD90A17570}"/>
    <dgm:cxn modelId="{889004AA-F52E-4713-B819-476F79F1AD88}" srcId="{47972F77-4F28-4DE7-B6D0-4B7CFE17EFC6}" destId="{931A12DA-BAA6-41A6-B341-8DA49801B4C1}" srcOrd="3" destOrd="0" parTransId="{02290273-8B72-4793-B46C-436432D3CA31}" sibTransId="{15837EF5-4466-42BB-9BA1-DFED6C4CD97D}"/>
    <dgm:cxn modelId="{3821BEC3-EBC1-4F8E-A45F-9E5D6657CED5}" type="presOf" srcId="{58F6D23A-4F6F-42CE-94E6-F036E848E591}" destId="{B4322032-B0B1-4418-BEA1-15CD24DC57A7}" srcOrd="0" destOrd="0" presId="urn:microsoft.com/office/officeart/2005/8/layout/vList2"/>
    <dgm:cxn modelId="{3CD49058-BC02-498D-A267-B4CBFF78C07E}" type="presParOf" srcId="{9D8F65A7-D399-449D-954E-EC86539197D5}" destId="{E379EC3E-881F-4BB4-BDF1-ECDB28D6CD35}" srcOrd="0" destOrd="0" presId="urn:microsoft.com/office/officeart/2005/8/layout/vList2"/>
    <dgm:cxn modelId="{3356CE72-0926-4842-B306-8787E407A91C}" type="presParOf" srcId="{9D8F65A7-D399-449D-954E-EC86539197D5}" destId="{2158624A-137B-48E3-BCE8-AD702756DC36}" srcOrd="1" destOrd="0" presId="urn:microsoft.com/office/officeart/2005/8/layout/vList2"/>
    <dgm:cxn modelId="{48057DE6-807D-461A-90EB-E44F4FA61C55}" type="presParOf" srcId="{9D8F65A7-D399-449D-954E-EC86539197D5}" destId="{A28B71B2-90E6-498B-83FF-5E687776DF94}" srcOrd="2" destOrd="0" presId="urn:microsoft.com/office/officeart/2005/8/layout/vList2"/>
    <dgm:cxn modelId="{CB52583C-FA38-4B14-8432-0EEAB405711A}" type="presParOf" srcId="{9D8F65A7-D399-449D-954E-EC86539197D5}" destId="{3783EDB9-4935-4F67-88D9-63D0A31A52DD}" srcOrd="3" destOrd="0" presId="urn:microsoft.com/office/officeart/2005/8/layout/vList2"/>
    <dgm:cxn modelId="{496D05FA-41A0-48E3-86EC-B882B2D0B36B}" type="presParOf" srcId="{9D8F65A7-D399-449D-954E-EC86539197D5}" destId="{B4322032-B0B1-4418-BEA1-15CD24DC57A7}" srcOrd="4" destOrd="0" presId="urn:microsoft.com/office/officeart/2005/8/layout/vList2"/>
    <dgm:cxn modelId="{198B58CA-50AF-4DD2-9616-A8C3FE1AEB56}" type="presParOf" srcId="{9D8F65A7-D399-449D-954E-EC86539197D5}" destId="{F4C8CA7F-BD4D-4CEA-9634-6B6DF849F736}" srcOrd="5" destOrd="0" presId="urn:microsoft.com/office/officeart/2005/8/layout/vList2"/>
    <dgm:cxn modelId="{C5CF6FE3-E20D-4446-998A-75015AAECCF3}" type="presParOf" srcId="{9D8F65A7-D399-449D-954E-EC86539197D5}" destId="{0BFADD11-9938-44C8-A4F2-2F6B2F9FCAA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7A7242-4E7F-49EB-AA9C-E7E49EB86B02}" type="doc">
      <dgm:prSet loTypeId="urn:microsoft.com/office/officeart/2005/8/layout/vList2" loCatId="list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1CC1BAA0-20E6-40BE-A65F-8C2701EDB10F}">
      <dgm:prSet custT="1"/>
      <dgm:spPr/>
      <dgm:t>
        <a:bodyPr anchor="ctr"/>
        <a:lstStyle/>
        <a:p>
          <a:pPr algn="ctr" rtl="0"/>
          <a:r>
            <a:rPr lang="ru-RU" sz="2800" b="1" dirty="0" smtClean="0">
              <a:latin typeface="Cambria" panose="02040503050406030204" pitchFamily="18" charset="0"/>
            </a:rPr>
            <a:t>ЕГЭ и ГВЭ-11</a:t>
          </a:r>
          <a:endParaRPr lang="ru-RU" sz="2800" dirty="0">
            <a:latin typeface="Cambria" panose="02040503050406030204" pitchFamily="18" charset="0"/>
          </a:endParaRPr>
        </a:p>
      </dgm:t>
    </dgm:pt>
    <dgm:pt modelId="{019D7758-32E9-418E-B3D9-FF85DD9B7238}" type="parTrans" cxnId="{CE8EE253-30FB-4905-B07B-BD37A1B615C4}">
      <dgm:prSet/>
      <dgm:spPr/>
      <dgm:t>
        <a:bodyPr/>
        <a:lstStyle/>
        <a:p>
          <a:endParaRPr lang="ru-RU">
            <a:latin typeface="Cambria" panose="02040503050406030204" pitchFamily="18" charset="0"/>
          </a:endParaRPr>
        </a:p>
      </dgm:t>
    </dgm:pt>
    <dgm:pt modelId="{E2FE00C1-D711-47F8-A819-63F6C23EA5B3}" type="sibTrans" cxnId="{CE8EE253-30FB-4905-B07B-BD37A1B615C4}">
      <dgm:prSet/>
      <dgm:spPr/>
      <dgm:t>
        <a:bodyPr/>
        <a:lstStyle/>
        <a:p>
          <a:endParaRPr lang="ru-RU">
            <a:latin typeface="Cambria" panose="02040503050406030204" pitchFamily="18" charset="0"/>
          </a:endParaRPr>
        </a:p>
      </dgm:t>
    </dgm:pt>
    <dgm:pt modelId="{5CD95BE1-DB7B-4FDC-9654-474C4F814B6D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rgbClr val="2E3192"/>
              </a:solidFill>
              <a:latin typeface="Calibri" panose="020F0502020204030204" pitchFamily="34" charset="0"/>
            </a:rPr>
            <a:t>Досрочный этап </a:t>
          </a:r>
          <a:r>
            <a:rPr lang="ru-RU" sz="1400" dirty="0" smtClean="0">
              <a:solidFill>
                <a:srgbClr val="2E3192"/>
              </a:solidFill>
              <a:latin typeface="Calibri" panose="020F0502020204030204" pitchFamily="34" charset="0"/>
            </a:rPr>
            <a:t>с 23 марта по 14 апреля 2016 года</a:t>
          </a:r>
          <a:endParaRPr lang="ru-RU" sz="1400" dirty="0">
            <a:solidFill>
              <a:srgbClr val="2E3192"/>
            </a:solidFill>
            <a:latin typeface="Calibri" panose="020F0502020204030204" pitchFamily="34" charset="0"/>
          </a:endParaRPr>
        </a:p>
      </dgm:t>
    </dgm:pt>
    <dgm:pt modelId="{AB916E78-F152-4782-865E-0363533FB32A}" type="parTrans" cxnId="{BD7880E6-E751-4038-876E-2A24A654AA2D}">
      <dgm:prSet/>
      <dgm:spPr/>
      <dgm:t>
        <a:bodyPr/>
        <a:lstStyle/>
        <a:p>
          <a:endParaRPr lang="ru-RU">
            <a:latin typeface="Cambria" panose="02040503050406030204" pitchFamily="18" charset="0"/>
          </a:endParaRPr>
        </a:p>
      </dgm:t>
    </dgm:pt>
    <dgm:pt modelId="{6FB917CC-0FCB-440E-878C-652227C34E17}" type="sibTrans" cxnId="{BD7880E6-E751-4038-876E-2A24A654AA2D}">
      <dgm:prSet/>
      <dgm:spPr/>
      <dgm:t>
        <a:bodyPr/>
        <a:lstStyle/>
        <a:p>
          <a:endParaRPr lang="ru-RU">
            <a:latin typeface="Cambria" panose="02040503050406030204" pitchFamily="18" charset="0"/>
          </a:endParaRPr>
        </a:p>
      </dgm:t>
    </dgm:pt>
    <dgm:pt modelId="{9A9C0C91-A351-449C-A6E4-15E7B098B272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rgbClr val="2E3192"/>
              </a:solidFill>
              <a:latin typeface="Calibri" panose="020F0502020204030204" pitchFamily="34" charset="0"/>
            </a:rPr>
            <a:t>Основной этап </a:t>
          </a:r>
          <a:r>
            <a:rPr lang="ru-RU" sz="1400" dirty="0" smtClean="0">
              <a:solidFill>
                <a:srgbClr val="2E3192"/>
              </a:solidFill>
              <a:latin typeface="Calibri" panose="020F0502020204030204" pitchFamily="34" charset="0"/>
            </a:rPr>
            <a:t>с 29 мая по 1 июля 2016 года</a:t>
          </a:r>
          <a:endParaRPr lang="ru-RU" sz="1400" dirty="0">
            <a:solidFill>
              <a:srgbClr val="2E3192"/>
            </a:solidFill>
            <a:latin typeface="Calibri" panose="020F0502020204030204" pitchFamily="34" charset="0"/>
          </a:endParaRPr>
        </a:p>
      </dgm:t>
    </dgm:pt>
    <dgm:pt modelId="{63C3C1AD-4DA5-4759-B872-9A93547F4311}" type="parTrans" cxnId="{B944BFF2-DA39-4D54-9500-AC98B522D46F}">
      <dgm:prSet/>
      <dgm:spPr/>
      <dgm:t>
        <a:bodyPr/>
        <a:lstStyle/>
        <a:p>
          <a:endParaRPr lang="ru-RU"/>
        </a:p>
      </dgm:t>
    </dgm:pt>
    <dgm:pt modelId="{47701A16-C3D6-450C-8379-EF038F6CCB49}" type="sibTrans" cxnId="{B944BFF2-DA39-4D54-9500-AC98B522D46F}">
      <dgm:prSet/>
      <dgm:spPr/>
      <dgm:t>
        <a:bodyPr/>
        <a:lstStyle/>
        <a:p>
          <a:endParaRPr lang="ru-RU"/>
        </a:p>
      </dgm:t>
    </dgm:pt>
    <dgm:pt modelId="{3D721EC2-99C5-4620-AB1B-ED18B2FCEA97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rgbClr val="2E3192"/>
              </a:solidFill>
              <a:latin typeface="Calibri" panose="020F0502020204030204" pitchFamily="34" charset="0"/>
            </a:rPr>
            <a:t>Дополнительный</a:t>
          </a:r>
          <a:r>
            <a:rPr lang="ru-RU" sz="1400" dirty="0" smtClean="0">
              <a:solidFill>
                <a:srgbClr val="2E3192"/>
              </a:solidFill>
              <a:latin typeface="Calibri" panose="020F0502020204030204" pitchFamily="34" charset="0"/>
            </a:rPr>
            <a:t>  с 5 по 16 сентября 2016 года</a:t>
          </a:r>
          <a:endParaRPr lang="ru-RU" sz="1400" dirty="0">
            <a:solidFill>
              <a:srgbClr val="2E3192"/>
            </a:solidFill>
            <a:latin typeface="Calibri" panose="020F0502020204030204" pitchFamily="34" charset="0"/>
          </a:endParaRPr>
        </a:p>
      </dgm:t>
    </dgm:pt>
    <dgm:pt modelId="{F012C856-1D90-4028-B176-48E77D66A8DA}" type="parTrans" cxnId="{85B6ECDA-37F6-407B-B0C9-4B896953EAD7}">
      <dgm:prSet/>
      <dgm:spPr/>
      <dgm:t>
        <a:bodyPr/>
        <a:lstStyle/>
        <a:p>
          <a:endParaRPr lang="ru-RU"/>
        </a:p>
      </dgm:t>
    </dgm:pt>
    <dgm:pt modelId="{21DE02E6-BEE8-4DD9-9F5D-0E14683FDB26}" type="sibTrans" cxnId="{85B6ECDA-37F6-407B-B0C9-4B896953EAD7}">
      <dgm:prSet/>
      <dgm:spPr/>
      <dgm:t>
        <a:bodyPr/>
        <a:lstStyle/>
        <a:p>
          <a:endParaRPr lang="ru-RU"/>
        </a:p>
      </dgm:t>
    </dgm:pt>
    <dgm:pt modelId="{D3F4D5FC-AB82-49EC-A1CD-F22A050387C9}" type="pres">
      <dgm:prSet presAssocID="{4C7A7242-4E7F-49EB-AA9C-E7E49EB86B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6C59BA-4ED5-4500-80F4-2638684F61B3}" type="pres">
      <dgm:prSet presAssocID="{1CC1BAA0-20E6-40BE-A65F-8C2701EDB10F}" presName="parentText" presStyleLbl="node1" presStyleIdx="0" presStyleCnt="1" custScaleY="39134" custLinFactNeighborY="-211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A26C99-9F16-48D8-8F35-31AD5D29819C}" type="pres">
      <dgm:prSet presAssocID="{1CC1BAA0-20E6-40BE-A65F-8C2701EDB10F}" presName="childText" presStyleLbl="revTx" presStyleIdx="0" presStyleCnt="1" custScaleY="68972" custLinFactNeighborY="-39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6438F5-37C8-4B8B-8406-E7DAE8FE0584}" type="presOf" srcId="{5CD95BE1-DB7B-4FDC-9654-474C4F814B6D}" destId="{14A26C99-9F16-48D8-8F35-31AD5D29819C}" srcOrd="0" destOrd="0" presId="urn:microsoft.com/office/officeart/2005/8/layout/vList2"/>
    <dgm:cxn modelId="{B944BFF2-DA39-4D54-9500-AC98B522D46F}" srcId="{1CC1BAA0-20E6-40BE-A65F-8C2701EDB10F}" destId="{9A9C0C91-A351-449C-A6E4-15E7B098B272}" srcOrd="1" destOrd="0" parTransId="{63C3C1AD-4DA5-4759-B872-9A93547F4311}" sibTransId="{47701A16-C3D6-450C-8379-EF038F6CCB49}"/>
    <dgm:cxn modelId="{4C5236D1-7157-4D58-8690-2FBB5D592659}" type="presOf" srcId="{1CC1BAA0-20E6-40BE-A65F-8C2701EDB10F}" destId="{B26C59BA-4ED5-4500-80F4-2638684F61B3}" srcOrd="0" destOrd="0" presId="urn:microsoft.com/office/officeart/2005/8/layout/vList2"/>
    <dgm:cxn modelId="{CE8EE253-30FB-4905-B07B-BD37A1B615C4}" srcId="{4C7A7242-4E7F-49EB-AA9C-E7E49EB86B02}" destId="{1CC1BAA0-20E6-40BE-A65F-8C2701EDB10F}" srcOrd="0" destOrd="0" parTransId="{019D7758-32E9-418E-B3D9-FF85DD9B7238}" sibTransId="{E2FE00C1-D711-47F8-A819-63F6C23EA5B3}"/>
    <dgm:cxn modelId="{BD7880E6-E751-4038-876E-2A24A654AA2D}" srcId="{1CC1BAA0-20E6-40BE-A65F-8C2701EDB10F}" destId="{5CD95BE1-DB7B-4FDC-9654-474C4F814B6D}" srcOrd="0" destOrd="0" parTransId="{AB916E78-F152-4782-865E-0363533FB32A}" sibTransId="{6FB917CC-0FCB-440E-878C-652227C34E17}"/>
    <dgm:cxn modelId="{85B6ECDA-37F6-407B-B0C9-4B896953EAD7}" srcId="{1CC1BAA0-20E6-40BE-A65F-8C2701EDB10F}" destId="{3D721EC2-99C5-4620-AB1B-ED18B2FCEA97}" srcOrd="2" destOrd="0" parTransId="{F012C856-1D90-4028-B176-48E77D66A8DA}" sibTransId="{21DE02E6-BEE8-4DD9-9F5D-0E14683FDB26}"/>
    <dgm:cxn modelId="{35C4AE1C-C7F5-4924-800A-27BF3ABF402B}" type="presOf" srcId="{9A9C0C91-A351-449C-A6E4-15E7B098B272}" destId="{14A26C99-9F16-48D8-8F35-31AD5D29819C}" srcOrd="0" destOrd="1" presId="urn:microsoft.com/office/officeart/2005/8/layout/vList2"/>
    <dgm:cxn modelId="{1D066283-A498-4822-B78C-FA109161B4BE}" type="presOf" srcId="{3D721EC2-99C5-4620-AB1B-ED18B2FCEA97}" destId="{14A26C99-9F16-48D8-8F35-31AD5D29819C}" srcOrd="0" destOrd="2" presId="urn:microsoft.com/office/officeart/2005/8/layout/vList2"/>
    <dgm:cxn modelId="{721B15CA-811C-4B91-8992-200F01B64BFF}" type="presOf" srcId="{4C7A7242-4E7F-49EB-AA9C-E7E49EB86B02}" destId="{D3F4D5FC-AB82-49EC-A1CD-F22A050387C9}" srcOrd="0" destOrd="0" presId="urn:microsoft.com/office/officeart/2005/8/layout/vList2"/>
    <dgm:cxn modelId="{F92D383C-21FF-4647-8149-D9CF2DAE915C}" type="presParOf" srcId="{D3F4D5FC-AB82-49EC-A1CD-F22A050387C9}" destId="{B26C59BA-4ED5-4500-80F4-2638684F61B3}" srcOrd="0" destOrd="0" presId="urn:microsoft.com/office/officeart/2005/8/layout/vList2"/>
    <dgm:cxn modelId="{203F9C56-402D-46A6-8FAE-4062FBAFBDF8}" type="presParOf" srcId="{D3F4D5FC-AB82-49EC-A1CD-F22A050387C9}" destId="{14A26C99-9F16-48D8-8F35-31AD5D29819C}" srcOrd="1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7A7242-4E7F-49EB-AA9C-E7E49EB86B02}" type="doc">
      <dgm:prSet loTypeId="urn:microsoft.com/office/officeart/2005/8/layout/vList2" loCatId="list" qsTypeId="urn:microsoft.com/office/officeart/2005/8/quickstyle/simple4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1CC1BAA0-20E6-40BE-A65F-8C2701EDB10F}">
      <dgm:prSet custT="1"/>
      <dgm:spPr/>
      <dgm:t>
        <a:bodyPr anchor="ctr"/>
        <a:lstStyle/>
        <a:p>
          <a:pPr algn="ctr" rtl="0"/>
          <a:r>
            <a:rPr lang="ru-RU" sz="2800" b="1" dirty="0" smtClean="0">
              <a:latin typeface="Cambria" panose="02040503050406030204" pitchFamily="18" charset="0"/>
            </a:rPr>
            <a:t>ОГЭ и ГВЭ-9</a:t>
          </a:r>
          <a:endParaRPr lang="ru-RU" sz="2800" dirty="0">
            <a:latin typeface="Cambria" panose="02040503050406030204" pitchFamily="18" charset="0"/>
          </a:endParaRPr>
        </a:p>
      </dgm:t>
    </dgm:pt>
    <dgm:pt modelId="{019D7758-32E9-418E-B3D9-FF85DD9B7238}" type="parTrans" cxnId="{CE8EE253-30FB-4905-B07B-BD37A1B615C4}">
      <dgm:prSet/>
      <dgm:spPr/>
      <dgm:t>
        <a:bodyPr/>
        <a:lstStyle/>
        <a:p>
          <a:endParaRPr lang="ru-RU" sz="1600">
            <a:latin typeface="Cambria" panose="02040503050406030204" pitchFamily="18" charset="0"/>
          </a:endParaRPr>
        </a:p>
      </dgm:t>
    </dgm:pt>
    <dgm:pt modelId="{E2FE00C1-D711-47F8-A819-63F6C23EA5B3}" type="sibTrans" cxnId="{CE8EE253-30FB-4905-B07B-BD37A1B615C4}">
      <dgm:prSet/>
      <dgm:spPr/>
      <dgm:t>
        <a:bodyPr/>
        <a:lstStyle/>
        <a:p>
          <a:endParaRPr lang="ru-RU" sz="1600">
            <a:latin typeface="Cambria" panose="02040503050406030204" pitchFamily="18" charset="0"/>
          </a:endParaRPr>
        </a:p>
      </dgm:t>
    </dgm:pt>
    <dgm:pt modelId="{7A6636F1-248F-4B72-A3A2-0AAD81488510}">
      <dgm:prSet custT="1"/>
      <dgm:spPr/>
      <dgm:t>
        <a:bodyPr/>
        <a:lstStyle/>
        <a:p>
          <a:pPr marL="114300" indent="0" defTabSz="622300" rtl="0">
            <a:lnSpc>
              <a:spcPct val="10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1400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62EB3291-A071-4AD5-AB3E-728E3482E546}" type="parTrans" cxnId="{736E742E-5EA6-47F4-BA52-DDC20310B2B6}">
      <dgm:prSet/>
      <dgm:spPr/>
      <dgm:t>
        <a:bodyPr/>
        <a:lstStyle/>
        <a:p>
          <a:endParaRPr lang="ru-RU" sz="1600">
            <a:latin typeface="Cambria" panose="02040503050406030204" pitchFamily="18" charset="0"/>
          </a:endParaRPr>
        </a:p>
      </dgm:t>
    </dgm:pt>
    <dgm:pt modelId="{545B214E-3315-4888-A780-88D12530237F}" type="sibTrans" cxnId="{736E742E-5EA6-47F4-BA52-DDC20310B2B6}">
      <dgm:prSet/>
      <dgm:spPr/>
      <dgm:t>
        <a:bodyPr/>
        <a:lstStyle/>
        <a:p>
          <a:endParaRPr lang="ru-RU" sz="1600">
            <a:latin typeface="Cambria" panose="02040503050406030204" pitchFamily="18" charset="0"/>
          </a:endParaRPr>
        </a:p>
      </dgm:t>
    </dgm:pt>
    <dgm:pt modelId="{5CD95BE1-DB7B-4FDC-9654-474C4F814B6D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rgbClr val="2E3192"/>
              </a:solidFill>
              <a:latin typeface="Calibri" panose="020F0502020204030204" pitchFamily="34" charset="0"/>
            </a:rPr>
            <a:t>Досрочный этап  </a:t>
          </a:r>
          <a:r>
            <a:rPr lang="ru-RU" sz="1400" dirty="0" smtClean="0">
              <a:solidFill>
                <a:srgbClr val="2E3192"/>
              </a:solidFill>
              <a:latin typeface="Calibri" panose="020F0502020204030204" pitchFamily="34" charset="0"/>
            </a:rPr>
            <a:t>с 20 апреля по 6 мая 2016 года</a:t>
          </a:r>
          <a:endParaRPr lang="ru-RU" sz="1400" dirty="0">
            <a:solidFill>
              <a:srgbClr val="2E3192"/>
            </a:solidFill>
            <a:latin typeface="Calibri" panose="020F0502020204030204" pitchFamily="34" charset="0"/>
          </a:endParaRPr>
        </a:p>
      </dgm:t>
    </dgm:pt>
    <dgm:pt modelId="{AB916E78-F152-4782-865E-0363533FB32A}" type="parTrans" cxnId="{BD7880E6-E751-4038-876E-2A24A654AA2D}">
      <dgm:prSet/>
      <dgm:spPr/>
      <dgm:t>
        <a:bodyPr/>
        <a:lstStyle/>
        <a:p>
          <a:endParaRPr lang="ru-RU" sz="1600">
            <a:latin typeface="Cambria" panose="02040503050406030204" pitchFamily="18" charset="0"/>
          </a:endParaRPr>
        </a:p>
      </dgm:t>
    </dgm:pt>
    <dgm:pt modelId="{6FB917CC-0FCB-440E-878C-652227C34E17}" type="sibTrans" cxnId="{BD7880E6-E751-4038-876E-2A24A654AA2D}">
      <dgm:prSet/>
      <dgm:spPr/>
      <dgm:t>
        <a:bodyPr/>
        <a:lstStyle/>
        <a:p>
          <a:endParaRPr lang="ru-RU" sz="1600">
            <a:latin typeface="Cambria" panose="02040503050406030204" pitchFamily="18" charset="0"/>
          </a:endParaRPr>
        </a:p>
      </dgm:t>
    </dgm:pt>
    <dgm:pt modelId="{B1160023-0DBC-4CF9-8A21-2E96B81A9504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rgbClr val="2E3192"/>
              </a:solidFill>
              <a:latin typeface="Calibri" panose="020F0502020204030204" pitchFamily="34" charset="0"/>
            </a:rPr>
            <a:t>Основной этап  </a:t>
          </a:r>
          <a:r>
            <a:rPr lang="ru-RU" sz="1400" dirty="0" smtClean="0">
              <a:solidFill>
                <a:srgbClr val="2E3192"/>
              </a:solidFill>
              <a:latin typeface="Calibri" panose="020F0502020204030204" pitchFamily="34" charset="0"/>
            </a:rPr>
            <a:t>с 26 мая по 24 июня 2016 года</a:t>
          </a:r>
          <a:endParaRPr lang="ru-RU" sz="1400" dirty="0">
            <a:solidFill>
              <a:srgbClr val="2E3192"/>
            </a:solidFill>
            <a:latin typeface="Calibri" panose="020F0502020204030204" pitchFamily="34" charset="0"/>
          </a:endParaRPr>
        </a:p>
      </dgm:t>
    </dgm:pt>
    <dgm:pt modelId="{9DA3879A-23F4-428A-B321-3B69E9E24DA4}" type="parTrans" cxnId="{F349AC11-2CC7-467F-85B6-1DD4E4D10D8A}">
      <dgm:prSet/>
      <dgm:spPr/>
      <dgm:t>
        <a:bodyPr/>
        <a:lstStyle/>
        <a:p>
          <a:endParaRPr lang="ru-RU"/>
        </a:p>
      </dgm:t>
    </dgm:pt>
    <dgm:pt modelId="{CEF8E6BC-EB17-48A3-A7D7-11DE8CECD5DD}" type="sibTrans" cxnId="{F349AC11-2CC7-467F-85B6-1DD4E4D10D8A}">
      <dgm:prSet/>
      <dgm:spPr/>
      <dgm:t>
        <a:bodyPr/>
        <a:lstStyle/>
        <a:p>
          <a:endParaRPr lang="ru-RU"/>
        </a:p>
      </dgm:t>
    </dgm:pt>
    <dgm:pt modelId="{FA090ED8-D836-4AF3-BEF6-02B3D9AF7316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rgbClr val="2E3192"/>
              </a:solidFill>
              <a:latin typeface="Calibri" panose="020F0502020204030204" pitchFamily="34" charset="0"/>
            </a:rPr>
            <a:t>Дополнительный </a:t>
          </a:r>
          <a:r>
            <a:rPr lang="ru-RU" sz="1400" dirty="0" smtClean="0">
              <a:solidFill>
                <a:srgbClr val="2E3192"/>
              </a:solidFill>
              <a:latin typeface="Calibri" panose="020F0502020204030204" pitchFamily="34" charset="0"/>
            </a:rPr>
            <a:t>с 5 по 22 сентября 2016 года</a:t>
          </a:r>
          <a:endParaRPr lang="ru-RU" sz="1400" dirty="0">
            <a:solidFill>
              <a:srgbClr val="2E3192"/>
            </a:solidFill>
            <a:latin typeface="Calibri" panose="020F0502020204030204" pitchFamily="34" charset="0"/>
          </a:endParaRPr>
        </a:p>
      </dgm:t>
    </dgm:pt>
    <dgm:pt modelId="{5CC63864-73AB-4732-B857-FE68A04EA1D2}" type="parTrans" cxnId="{83DEBD71-2822-4208-BB91-4AF7D983717C}">
      <dgm:prSet/>
      <dgm:spPr/>
      <dgm:t>
        <a:bodyPr/>
        <a:lstStyle/>
        <a:p>
          <a:endParaRPr lang="ru-RU"/>
        </a:p>
      </dgm:t>
    </dgm:pt>
    <dgm:pt modelId="{5438518E-F2D2-411F-B869-A44F9BF299D8}" type="sibTrans" cxnId="{83DEBD71-2822-4208-BB91-4AF7D983717C}">
      <dgm:prSet/>
      <dgm:spPr/>
      <dgm:t>
        <a:bodyPr/>
        <a:lstStyle/>
        <a:p>
          <a:endParaRPr lang="ru-RU"/>
        </a:p>
      </dgm:t>
    </dgm:pt>
    <dgm:pt modelId="{7998F567-A619-47F1-ACC3-46BC67FD384C}" type="pres">
      <dgm:prSet presAssocID="{4C7A7242-4E7F-49EB-AA9C-E7E49EB86B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F9C623-ADA3-4B98-942B-34912B2D1D89}" type="pres">
      <dgm:prSet presAssocID="{1CC1BAA0-20E6-40BE-A65F-8C2701EDB10F}" presName="parentText" presStyleLbl="node1" presStyleIdx="0" presStyleCnt="1" custScaleY="40379" custLinFactNeighborY="-1359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D26544-F9B2-442B-97A9-B629FFB9D597}" type="pres">
      <dgm:prSet presAssocID="{1CC1BAA0-20E6-40BE-A65F-8C2701EDB10F}" presName="childText" presStyleLbl="revTx" presStyleIdx="0" presStyleCnt="1" custScaleY="57424" custLinFactNeighborY="25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49AC11-2CC7-467F-85B6-1DD4E4D10D8A}" srcId="{1CC1BAA0-20E6-40BE-A65F-8C2701EDB10F}" destId="{B1160023-0DBC-4CF9-8A21-2E96B81A9504}" srcOrd="1" destOrd="0" parTransId="{9DA3879A-23F4-428A-B321-3B69E9E24DA4}" sibTransId="{CEF8E6BC-EB17-48A3-A7D7-11DE8CECD5DD}"/>
    <dgm:cxn modelId="{B77ADF50-7E52-46D9-B9F0-CD7A7B754BAA}" type="presOf" srcId="{5CD95BE1-DB7B-4FDC-9654-474C4F814B6D}" destId="{B9D26544-F9B2-442B-97A9-B629FFB9D597}" srcOrd="0" destOrd="0" presId="urn:microsoft.com/office/officeart/2005/8/layout/vList2"/>
    <dgm:cxn modelId="{736E742E-5EA6-47F4-BA52-DDC20310B2B6}" srcId="{1CC1BAA0-20E6-40BE-A65F-8C2701EDB10F}" destId="{7A6636F1-248F-4B72-A3A2-0AAD81488510}" srcOrd="3" destOrd="0" parTransId="{62EB3291-A071-4AD5-AB3E-728E3482E546}" sibTransId="{545B214E-3315-4888-A780-88D12530237F}"/>
    <dgm:cxn modelId="{5A655401-3A3E-48BD-BC2C-A4D27BB6D95D}" type="presOf" srcId="{B1160023-0DBC-4CF9-8A21-2E96B81A9504}" destId="{B9D26544-F9B2-442B-97A9-B629FFB9D597}" srcOrd="0" destOrd="1" presId="urn:microsoft.com/office/officeart/2005/8/layout/vList2"/>
    <dgm:cxn modelId="{83DEBD71-2822-4208-BB91-4AF7D983717C}" srcId="{1CC1BAA0-20E6-40BE-A65F-8C2701EDB10F}" destId="{FA090ED8-D836-4AF3-BEF6-02B3D9AF7316}" srcOrd="2" destOrd="0" parTransId="{5CC63864-73AB-4732-B857-FE68A04EA1D2}" sibTransId="{5438518E-F2D2-411F-B869-A44F9BF299D8}"/>
    <dgm:cxn modelId="{37455DAD-60F7-4C6A-9EBA-D0187700C19A}" type="presOf" srcId="{FA090ED8-D836-4AF3-BEF6-02B3D9AF7316}" destId="{B9D26544-F9B2-442B-97A9-B629FFB9D597}" srcOrd="0" destOrd="2" presId="urn:microsoft.com/office/officeart/2005/8/layout/vList2"/>
    <dgm:cxn modelId="{CE8EE253-30FB-4905-B07B-BD37A1B615C4}" srcId="{4C7A7242-4E7F-49EB-AA9C-E7E49EB86B02}" destId="{1CC1BAA0-20E6-40BE-A65F-8C2701EDB10F}" srcOrd="0" destOrd="0" parTransId="{019D7758-32E9-418E-B3D9-FF85DD9B7238}" sibTransId="{E2FE00C1-D711-47F8-A819-63F6C23EA5B3}"/>
    <dgm:cxn modelId="{829FF0A9-5C2B-4EEE-A917-E5262A07522C}" type="presOf" srcId="{4C7A7242-4E7F-49EB-AA9C-E7E49EB86B02}" destId="{7998F567-A619-47F1-ACC3-46BC67FD384C}" srcOrd="0" destOrd="0" presId="urn:microsoft.com/office/officeart/2005/8/layout/vList2"/>
    <dgm:cxn modelId="{BD7880E6-E751-4038-876E-2A24A654AA2D}" srcId="{1CC1BAA0-20E6-40BE-A65F-8C2701EDB10F}" destId="{5CD95BE1-DB7B-4FDC-9654-474C4F814B6D}" srcOrd="0" destOrd="0" parTransId="{AB916E78-F152-4782-865E-0363533FB32A}" sibTransId="{6FB917CC-0FCB-440E-878C-652227C34E17}"/>
    <dgm:cxn modelId="{700AB051-C8C4-4916-8FDE-425995E972D2}" type="presOf" srcId="{1CC1BAA0-20E6-40BE-A65F-8C2701EDB10F}" destId="{7DF9C623-ADA3-4B98-942B-34912B2D1D89}" srcOrd="0" destOrd="0" presId="urn:microsoft.com/office/officeart/2005/8/layout/vList2"/>
    <dgm:cxn modelId="{52063144-33C7-4F0A-A2D1-817E60FD1E45}" type="presOf" srcId="{7A6636F1-248F-4B72-A3A2-0AAD81488510}" destId="{B9D26544-F9B2-442B-97A9-B629FFB9D597}" srcOrd="0" destOrd="3" presId="urn:microsoft.com/office/officeart/2005/8/layout/vList2"/>
    <dgm:cxn modelId="{0A31DCB2-0538-41EA-A091-BB77C65556F8}" type="presParOf" srcId="{7998F567-A619-47F1-ACC3-46BC67FD384C}" destId="{7DF9C623-ADA3-4B98-942B-34912B2D1D89}" srcOrd="0" destOrd="0" presId="urn:microsoft.com/office/officeart/2005/8/layout/vList2"/>
    <dgm:cxn modelId="{8FD6B4F9-EABC-4B0C-89E9-0F80EF46AA4C}" type="presParOf" srcId="{7998F567-A619-47F1-ACC3-46BC67FD384C}" destId="{B9D26544-F9B2-442B-97A9-B629FFB9D59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972F77-4F28-4DE7-B6D0-4B7CFE17EFC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C23CF3-A86D-44A7-ACE5-58987BC2D034}">
      <dgm:prSet custT="1"/>
      <dgm:spPr/>
      <dgm:t>
        <a:bodyPr/>
        <a:lstStyle/>
        <a:p>
          <a:r>
            <a:rPr lang="ru-RU" sz="1500" b="1" dirty="0" smtClean="0">
              <a:solidFill>
                <a:srgbClr val="000099"/>
              </a:solidFill>
              <a:latin typeface="Calibri" panose="020F0502020204030204" pitchFamily="34" charset="0"/>
            </a:rPr>
            <a:t>Формы общественного наблюдения</a:t>
          </a:r>
          <a:endParaRPr lang="ru-RU" sz="1500" b="1" dirty="0">
            <a:solidFill>
              <a:srgbClr val="000099"/>
            </a:solidFill>
            <a:latin typeface="Calibri" panose="020F0502020204030204" pitchFamily="34" charset="0"/>
          </a:endParaRPr>
        </a:p>
      </dgm:t>
    </dgm:pt>
    <dgm:pt modelId="{694A449D-432D-497F-A362-FA209B0A570F}" type="parTrans" cxnId="{DE92EE80-B266-4FE9-9A08-B4103A468628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DF2F3511-CA8E-4F41-A171-1ED850C70837}" type="sibTrans" cxnId="{DE92EE80-B266-4FE9-9A08-B4103A468628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7A8CB93F-9A1C-44CD-A2BF-1CAE4CB9C3C4}">
      <dgm:prSet custT="1"/>
      <dgm:spPr/>
      <dgm:t>
        <a:bodyPr/>
        <a:lstStyle/>
        <a:p>
          <a:r>
            <a:rPr lang="ru-RU" sz="1500" b="1" dirty="0" smtClean="0">
              <a:solidFill>
                <a:srgbClr val="000099"/>
              </a:solidFill>
              <a:latin typeface="Calibri" panose="020F0502020204030204" pitchFamily="34" charset="0"/>
            </a:rPr>
            <a:t>Сведения, указываемые в заявлении (исключены конкретные ППЭ)</a:t>
          </a:r>
          <a:endParaRPr lang="ru-RU" sz="1500" b="1" dirty="0">
            <a:solidFill>
              <a:srgbClr val="000099"/>
            </a:solidFill>
            <a:latin typeface="Calibri" panose="020F0502020204030204" pitchFamily="34" charset="0"/>
          </a:endParaRPr>
        </a:p>
      </dgm:t>
    </dgm:pt>
    <dgm:pt modelId="{EA734C97-9159-416B-8188-86D727811D0A}" type="parTrans" cxnId="{9DC1A3F3-FF6E-4772-84AD-D014F91E62B9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FCEA9754-BB88-46AF-8E32-4EE302CF31E9}" type="sibTrans" cxnId="{9DC1A3F3-FF6E-4772-84AD-D014F91E62B9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D3DCC1A2-3431-49D8-AED0-D5E190D2DC4C}">
      <dgm:prSet custT="1"/>
      <dgm:spPr/>
      <dgm:t>
        <a:bodyPr/>
        <a:lstStyle/>
        <a:p>
          <a:r>
            <a:rPr lang="ru-RU" sz="1500" b="1" dirty="0" smtClean="0">
              <a:solidFill>
                <a:srgbClr val="000099"/>
              </a:solidFill>
              <a:latin typeface="Calibri" panose="020F0502020204030204" pitchFamily="34" charset="0"/>
            </a:rPr>
            <a:t>Сроки подачи заявления (не ранее 1 февраля и не позднее, чем за 3 рабочих дня до начала экзаменов по соответствующим учебным предметам)</a:t>
          </a:r>
          <a:endParaRPr lang="ru-RU" sz="1500" b="1" dirty="0">
            <a:solidFill>
              <a:srgbClr val="000099"/>
            </a:solidFill>
            <a:latin typeface="Calibri" panose="020F0502020204030204" pitchFamily="34" charset="0"/>
          </a:endParaRPr>
        </a:p>
      </dgm:t>
    </dgm:pt>
    <dgm:pt modelId="{23F29BA3-F563-49C3-922F-82193C296285}" type="parTrans" cxnId="{60A14149-146F-4C99-909A-2A901126D7EF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B4045CAF-3CE5-4B53-BB73-6906CCB18679}" type="sibTrans" cxnId="{60A14149-146F-4C99-909A-2A901126D7EF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2199A003-57DE-47A8-9BD5-E5074D3B132F}">
      <dgm:prSet custT="1"/>
      <dgm:spPr/>
      <dgm:t>
        <a:bodyPr/>
        <a:lstStyle/>
        <a:p>
          <a:r>
            <a:rPr lang="ru-RU" sz="1500" b="1" dirty="0" smtClean="0">
              <a:solidFill>
                <a:srgbClr val="000099"/>
              </a:solidFill>
              <a:latin typeface="Calibri" panose="020F0502020204030204" pitchFamily="34" charset="0"/>
            </a:rPr>
            <a:t>Обязательная подготовка с выдачей соответствующего документа</a:t>
          </a:r>
          <a:endParaRPr lang="ru-RU" sz="1500" b="1" dirty="0">
            <a:solidFill>
              <a:srgbClr val="000099"/>
            </a:solidFill>
            <a:latin typeface="Calibri" panose="020F0502020204030204" pitchFamily="34" charset="0"/>
          </a:endParaRPr>
        </a:p>
      </dgm:t>
    </dgm:pt>
    <dgm:pt modelId="{AA604CCA-B17A-417C-A3A6-E5F74000FF76}" type="parTrans" cxnId="{16EEBC64-B5A1-488D-9799-2AA541B2840E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3F45FD22-6FF1-4B6A-9A56-7AD5BEA994DC}" type="sibTrans" cxnId="{16EEBC64-B5A1-488D-9799-2AA541B2840E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A8184952-5191-4478-BC04-D58B62D8669F}">
      <dgm:prSet custT="1"/>
      <dgm:spPr/>
      <dgm:t>
        <a:bodyPr/>
        <a:lstStyle/>
        <a:p>
          <a:r>
            <a:rPr lang="ru-RU" sz="1500" b="1" dirty="0" smtClean="0">
              <a:solidFill>
                <a:srgbClr val="000099"/>
              </a:solidFill>
              <a:latin typeface="Calibri" panose="020F0502020204030204" pitchFamily="34" charset="0"/>
            </a:rPr>
            <a:t>Распределение общественных наблюдателей </a:t>
          </a:r>
          <a:r>
            <a:rPr lang="ru-RU" sz="1500" b="1" dirty="0" err="1" smtClean="0">
              <a:solidFill>
                <a:srgbClr val="000099"/>
              </a:solidFill>
              <a:latin typeface="Calibri" panose="020F0502020204030204" pitchFamily="34" charset="0"/>
            </a:rPr>
            <a:t>ОИВом</a:t>
          </a:r>
          <a:r>
            <a:rPr lang="ru-RU" sz="1500" b="1" dirty="0" smtClean="0">
              <a:solidFill>
                <a:srgbClr val="000099"/>
              </a:solidFill>
              <a:latin typeface="Calibri" panose="020F0502020204030204" pitchFamily="34" charset="0"/>
            </a:rPr>
            <a:t> по местам проведения ГИА</a:t>
          </a:r>
          <a:endParaRPr lang="ru-RU" sz="1500" b="1" dirty="0">
            <a:solidFill>
              <a:srgbClr val="000099"/>
            </a:solidFill>
            <a:latin typeface="Calibri" panose="020F0502020204030204" pitchFamily="34" charset="0"/>
          </a:endParaRPr>
        </a:p>
      </dgm:t>
    </dgm:pt>
    <dgm:pt modelId="{6E6C2609-AE08-497A-8DC8-965BC9A9BF26}" type="parTrans" cxnId="{51466F90-1EE7-4398-8569-104366D4D633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E492BCB8-8F55-4DA0-87D1-CD5A854AF047}" type="sibTrans" cxnId="{51466F90-1EE7-4398-8569-104366D4D633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60F79A6C-286F-4791-8617-8B10107A1B86}">
      <dgm:prSet custT="1"/>
      <dgm:spPr/>
      <dgm:t>
        <a:bodyPr/>
        <a:lstStyle/>
        <a:p>
          <a:r>
            <a:rPr lang="ru-RU" sz="1500" b="1" dirty="0" smtClean="0">
              <a:solidFill>
                <a:srgbClr val="000099"/>
              </a:solidFill>
              <a:latin typeface="Calibri" panose="020F0502020204030204" pitchFamily="34" charset="0"/>
            </a:rPr>
            <a:t>Выдача удостоверений с приложением графика мест наблюдения</a:t>
          </a:r>
          <a:endParaRPr lang="ru-RU" sz="1500" b="1" dirty="0">
            <a:solidFill>
              <a:srgbClr val="000099"/>
            </a:solidFill>
            <a:latin typeface="Calibri" panose="020F0502020204030204" pitchFamily="34" charset="0"/>
          </a:endParaRPr>
        </a:p>
      </dgm:t>
    </dgm:pt>
    <dgm:pt modelId="{0C7B3EBE-DA60-4186-AED6-FA6835703B4C}" type="parTrans" cxnId="{60716976-AA98-4E29-80D0-F144072F1EF4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F6BFDDC8-3956-405F-A123-923B19D5191A}" type="sibTrans" cxnId="{60716976-AA98-4E29-80D0-F144072F1EF4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9D8F65A7-D399-449D-954E-EC86539197D5}" type="pres">
      <dgm:prSet presAssocID="{47972F77-4F28-4DE7-B6D0-4B7CFE17EF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575C4D-D944-4706-AE46-1A7C28035723}" type="pres">
      <dgm:prSet presAssocID="{51C23CF3-A86D-44A7-ACE5-58987BC2D034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8108FB-212B-4736-B1D4-F23BA06A3552}" type="pres">
      <dgm:prSet presAssocID="{DF2F3511-CA8E-4F41-A171-1ED850C70837}" presName="spacer" presStyleCnt="0"/>
      <dgm:spPr/>
    </dgm:pt>
    <dgm:pt modelId="{C4FFB372-CE46-46C0-BE24-FCE88915AD20}" type="pres">
      <dgm:prSet presAssocID="{7A8CB93F-9A1C-44CD-A2BF-1CAE4CB9C3C4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99C8D1-5532-4231-AE9D-AD61F2C001EE}" type="pres">
      <dgm:prSet presAssocID="{FCEA9754-BB88-46AF-8E32-4EE302CF31E9}" presName="spacer" presStyleCnt="0"/>
      <dgm:spPr/>
    </dgm:pt>
    <dgm:pt modelId="{16BC6F7F-6E15-4CD9-A139-DEF9D96A886E}" type="pres">
      <dgm:prSet presAssocID="{D3DCC1A2-3431-49D8-AED0-D5E190D2DC4C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FDD7CE-3C45-499E-AD62-484553940234}" type="pres">
      <dgm:prSet presAssocID="{B4045CAF-3CE5-4B53-BB73-6906CCB18679}" presName="spacer" presStyleCnt="0"/>
      <dgm:spPr/>
    </dgm:pt>
    <dgm:pt modelId="{666DC479-E49F-44A3-BF53-AC062DAC7A2F}" type="pres">
      <dgm:prSet presAssocID="{2199A003-57DE-47A8-9BD5-E5074D3B132F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1E3276-D591-4DA2-89AB-DE8904D63BC1}" type="pres">
      <dgm:prSet presAssocID="{3F45FD22-6FF1-4B6A-9A56-7AD5BEA994DC}" presName="spacer" presStyleCnt="0"/>
      <dgm:spPr/>
    </dgm:pt>
    <dgm:pt modelId="{A8683018-8C43-45DC-9039-E826C27B1F10}" type="pres">
      <dgm:prSet presAssocID="{A8184952-5191-4478-BC04-D58B62D8669F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411745-8320-4B57-86F3-9BC42D479E79}" type="pres">
      <dgm:prSet presAssocID="{E492BCB8-8F55-4DA0-87D1-CD5A854AF047}" presName="spacer" presStyleCnt="0"/>
      <dgm:spPr/>
    </dgm:pt>
    <dgm:pt modelId="{4257FFA3-F945-453A-814A-A259933E48BB}" type="pres">
      <dgm:prSet presAssocID="{60F79A6C-286F-4791-8617-8B10107A1B86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466F90-1EE7-4398-8569-104366D4D633}" srcId="{47972F77-4F28-4DE7-B6D0-4B7CFE17EFC6}" destId="{A8184952-5191-4478-BC04-D58B62D8669F}" srcOrd="4" destOrd="0" parTransId="{6E6C2609-AE08-497A-8DC8-965BC9A9BF26}" sibTransId="{E492BCB8-8F55-4DA0-87D1-CD5A854AF047}"/>
    <dgm:cxn modelId="{735667BC-8108-4BEA-A9B4-F6A0A54E0428}" type="presOf" srcId="{2199A003-57DE-47A8-9BD5-E5074D3B132F}" destId="{666DC479-E49F-44A3-BF53-AC062DAC7A2F}" srcOrd="0" destOrd="0" presId="urn:microsoft.com/office/officeart/2005/8/layout/vList2"/>
    <dgm:cxn modelId="{60A14149-146F-4C99-909A-2A901126D7EF}" srcId="{47972F77-4F28-4DE7-B6D0-4B7CFE17EFC6}" destId="{D3DCC1A2-3431-49D8-AED0-D5E190D2DC4C}" srcOrd="2" destOrd="0" parTransId="{23F29BA3-F563-49C3-922F-82193C296285}" sibTransId="{B4045CAF-3CE5-4B53-BB73-6906CCB18679}"/>
    <dgm:cxn modelId="{DE92EE80-B266-4FE9-9A08-B4103A468628}" srcId="{47972F77-4F28-4DE7-B6D0-4B7CFE17EFC6}" destId="{51C23CF3-A86D-44A7-ACE5-58987BC2D034}" srcOrd="0" destOrd="0" parTransId="{694A449D-432D-497F-A362-FA209B0A570F}" sibTransId="{DF2F3511-CA8E-4F41-A171-1ED850C70837}"/>
    <dgm:cxn modelId="{4152299C-0DDA-4749-BC5E-4303C14885EF}" type="presOf" srcId="{60F79A6C-286F-4791-8617-8B10107A1B86}" destId="{4257FFA3-F945-453A-814A-A259933E48BB}" srcOrd="0" destOrd="0" presId="urn:microsoft.com/office/officeart/2005/8/layout/vList2"/>
    <dgm:cxn modelId="{882550FD-A074-48F1-B934-899DB8718BB1}" type="presOf" srcId="{7A8CB93F-9A1C-44CD-A2BF-1CAE4CB9C3C4}" destId="{C4FFB372-CE46-46C0-BE24-FCE88915AD20}" srcOrd="0" destOrd="0" presId="urn:microsoft.com/office/officeart/2005/8/layout/vList2"/>
    <dgm:cxn modelId="{A6901D25-B6BF-4D3F-8E2F-91D39A5153B1}" type="presOf" srcId="{51C23CF3-A86D-44A7-ACE5-58987BC2D034}" destId="{B9575C4D-D944-4706-AE46-1A7C28035723}" srcOrd="0" destOrd="0" presId="urn:microsoft.com/office/officeart/2005/8/layout/vList2"/>
    <dgm:cxn modelId="{888448E4-0BBD-4C64-8EA5-FCA47FE71717}" type="presOf" srcId="{47972F77-4F28-4DE7-B6D0-4B7CFE17EFC6}" destId="{9D8F65A7-D399-449D-954E-EC86539197D5}" srcOrd="0" destOrd="0" presId="urn:microsoft.com/office/officeart/2005/8/layout/vList2"/>
    <dgm:cxn modelId="{9DC1A3F3-FF6E-4772-84AD-D014F91E62B9}" srcId="{47972F77-4F28-4DE7-B6D0-4B7CFE17EFC6}" destId="{7A8CB93F-9A1C-44CD-A2BF-1CAE4CB9C3C4}" srcOrd="1" destOrd="0" parTransId="{EA734C97-9159-416B-8188-86D727811D0A}" sibTransId="{FCEA9754-BB88-46AF-8E32-4EE302CF31E9}"/>
    <dgm:cxn modelId="{74954EE8-7649-4456-BB21-FA6487DFDF02}" type="presOf" srcId="{D3DCC1A2-3431-49D8-AED0-D5E190D2DC4C}" destId="{16BC6F7F-6E15-4CD9-A139-DEF9D96A886E}" srcOrd="0" destOrd="0" presId="urn:microsoft.com/office/officeart/2005/8/layout/vList2"/>
    <dgm:cxn modelId="{60716976-AA98-4E29-80D0-F144072F1EF4}" srcId="{47972F77-4F28-4DE7-B6D0-4B7CFE17EFC6}" destId="{60F79A6C-286F-4791-8617-8B10107A1B86}" srcOrd="5" destOrd="0" parTransId="{0C7B3EBE-DA60-4186-AED6-FA6835703B4C}" sibTransId="{F6BFDDC8-3956-405F-A123-923B19D5191A}"/>
    <dgm:cxn modelId="{C4BF725F-B69B-488D-8C83-F789E9A29F87}" type="presOf" srcId="{A8184952-5191-4478-BC04-D58B62D8669F}" destId="{A8683018-8C43-45DC-9039-E826C27B1F10}" srcOrd="0" destOrd="0" presId="urn:microsoft.com/office/officeart/2005/8/layout/vList2"/>
    <dgm:cxn modelId="{16EEBC64-B5A1-488D-9799-2AA541B2840E}" srcId="{47972F77-4F28-4DE7-B6D0-4B7CFE17EFC6}" destId="{2199A003-57DE-47A8-9BD5-E5074D3B132F}" srcOrd="3" destOrd="0" parTransId="{AA604CCA-B17A-417C-A3A6-E5F74000FF76}" sibTransId="{3F45FD22-6FF1-4B6A-9A56-7AD5BEA994DC}"/>
    <dgm:cxn modelId="{261C763A-6042-4532-906D-32FB7819E57A}" type="presParOf" srcId="{9D8F65A7-D399-449D-954E-EC86539197D5}" destId="{B9575C4D-D944-4706-AE46-1A7C28035723}" srcOrd="0" destOrd="0" presId="urn:microsoft.com/office/officeart/2005/8/layout/vList2"/>
    <dgm:cxn modelId="{9A321726-5EB1-44CE-A3F5-304DFC490532}" type="presParOf" srcId="{9D8F65A7-D399-449D-954E-EC86539197D5}" destId="{808108FB-212B-4736-B1D4-F23BA06A3552}" srcOrd="1" destOrd="0" presId="urn:microsoft.com/office/officeart/2005/8/layout/vList2"/>
    <dgm:cxn modelId="{6DAD51BA-C9CF-4918-8C56-3A5B7E88E652}" type="presParOf" srcId="{9D8F65A7-D399-449D-954E-EC86539197D5}" destId="{C4FFB372-CE46-46C0-BE24-FCE88915AD20}" srcOrd="2" destOrd="0" presId="urn:microsoft.com/office/officeart/2005/8/layout/vList2"/>
    <dgm:cxn modelId="{BF740248-956E-4EC3-86DB-AA8CBE2C50C3}" type="presParOf" srcId="{9D8F65A7-D399-449D-954E-EC86539197D5}" destId="{4199C8D1-5532-4231-AE9D-AD61F2C001EE}" srcOrd="3" destOrd="0" presId="urn:microsoft.com/office/officeart/2005/8/layout/vList2"/>
    <dgm:cxn modelId="{175A6EF1-3337-4F63-8B42-C4AFACB6BA28}" type="presParOf" srcId="{9D8F65A7-D399-449D-954E-EC86539197D5}" destId="{16BC6F7F-6E15-4CD9-A139-DEF9D96A886E}" srcOrd="4" destOrd="0" presId="urn:microsoft.com/office/officeart/2005/8/layout/vList2"/>
    <dgm:cxn modelId="{1570F29C-63E6-4BA3-AA1E-289C19DAE22D}" type="presParOf" srcId="{9D8F65A7-D399-449D-954E-EC86539197D5}" destId="{4BFDD7CE-3C45-499E-AD62-484553940234}" srcOrd="5" destOrd="0" presId="urn:microsoft.com/office/officeart/2005/8/layout/vList2"/>
    <dgm:cxn modelId="{4B50D77F-ABF4-4EE1-8AA4-759957EDA64C}" type="presParOf" srcId="{9D8F65A7-D399-449D-954E-EC86539197D5}" destId="{666DC479-E49F-44A3-BF53-AC062DAC7A2F}" srcOrd="6" destOrd="0" presId="urn:microsoft.com/office/officeart/2005/8/layout/vList2"/>
    <dgm:cxn modelId="{667F68CA-F684-4C62-BF41-A89AB1083990}" type="presParOf" srcId="{9D8F65A7-D399-449D-954E-EC86539197D5}" destId="{941E3276-D591-4DA2-89AB-DE8904D63BC1}" srcOrd="7" destOrd="0" presId="urn:microsoft.com/office/officeart/2005/8/layout/vList2"/>
    <dgm:cxn modelId="{6191BE12-0122-4C95-976C-3A442F238C3F}" type="presParOf" srcId="{9D8F65A7-D399-449D-954E-EC86539197D5}" destId="{A8683018-8C43-45DC-9039-E826C27B1F10}" srcOrd="8" destOrd="0" presId="urn:microsoft.com/office/officeart/2005/8/layout/vList2"/>
    <dgm:cxn modelId="{1F4282F6-C08C-467B-8A92-A3ADF7E6F325}" type="presParOf" srcId="{9D8F65A7-D399-449D-954E-EC86539197D5}" destId="{DA411745-8320-4B57-86F3-9BC42D479E79}" srcOrd="9" destOrd="0" presId="urn:microsoft.com/office/officeart/2005/8/layout/vList2"/>
    <dgm:cxn modelId="{EF5917E5-8B0A-448C-BEAE-DF07FE4499DD}" type="presParOf" srcId="{9D8F65A7-D399-449D-954E-EC86539197D5}" destId="{4257FFA3-F945-453A-814A-A259933E48B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79EC3E-881F-4BB4-BDF1-ECDB28D6CD35}">
      <dsp:nvSpPr>
        <dsp:cNvPr id="0" name=""/>
        <dsp:cNvSpPr/>
      </dsp:nvSpPr>
      <dsp:spPr>
        <a:xfrm>
          <a:off x="0" y="0"/>
          <a:ext cx="3856087" cy="97299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2E3192"/>
              </a:solidFill>
              <a:latin typeface="Calibri" panose="020F0502020204030204" pitchFamily="34" charset="0"/>
            </a:rPr>
            <a:t>Очередность </a:t>
          </a:r>
          <a:r>
            <a:rPr lang="ru-RU" sz="1600" b="1" kern="1200" dirty="0">
              <a:solidFill>
                <a:srgbClr val="2E3192"/>
              </a:solidFill>
              <a:latin typeface="Calibri" panose="020F0502020204030204" pitchFamily="34" charset="0"/>
            </a:rPr>
            <a:t>проведения </a:t>
          </a:r>
          <a:r>
            <a:rPr lang="ru-RU" sz="1600" b="1" kern="1200" dirty="0" smtClean="0">
              <a:solidFill>
                <a:srgbClr val="2E3192"/>
              </a:solidFill>
              <a:latin typeface="Calibri" panose="020F0502020204030204" pitchFamily="34" charset="0"/>
            </a:rPr>
            <a:t>ЕГЭ </a:t>
          </a:r>
          <a:r>
            <a:rPr lang="ru-RU" sz="1600" b="1" kern="1200" dirty="0">
              <a:solidFill>
                <a:srgbClr val="2E3192"/>
              </a:solidFill>
              <a:latin typeface="Calibri" panose="020F0502020204030204" pitchFamily="34" charset="0"/>
            </a:rPr>
            <a:t>по математике: </a:t>
          </a:r>
          <a:r>
            <a:rPr lang="ru-RU" sz="1600" b="0" kern="1200" dirty="0">
              <a:solidFill>
                <a:srgbClr val="2E3192"/>
              </a:solidFill>
              <a:latin typeface="Calibri" panose="020F0502020204030204" pitchFamily="34" charset="0"/>
            </a:rPr>
            <a:t>базовый уровень, </a:t>
          </a:r>
          <a:r>
            <a:rPr lang="ru-RU" sz="1600" b="0" kern="1200" dirty="0" smtClean="0">
              <a:solidFill>
                <a:srgbClr val="2E3192"/>
              </a:solidFill>
              <a:latin typeface="Calibri" panose="020F0502020204030204" pitchFamily="34" charset="0"/>
            </a:rPr>
            <a:t> профильный уровень</a:t>
          </a:r>
          <a:endParaRPr lang="ru-RU" sz="1600" b="0" kern="1200" dirty="0">
            <a:solidFill>
              <a:srgbClr val="2E3192"/>
            </a:solidFill>
            <a:latin typeface="Calibri" panose="020F0502020204030204" pitchFamily="34" charset="0"/>
          </a:endParaRPr>
        </a:p>
      </dsp:txBody>
      <dsp:txXfrm>
        <a:off x="0" y="0"/>
        <a:ext cx="3856087" cy="972996"/>
      </dsp:txXfrm>
    </dsp:sp>
    <dsp:sp modelId="{A28B71B2-90E6-498B-83FF-5E687776DF94}">
      <dsp:nvSpPr>
        <dsp:cNvPr id="0" name=""/>
        <dsp:cNvSpPr/>
      </dsp:nvSpPr>
      <dsp:spPr>
        <a:xfrm>
          <a:off x="0" y="987806"/>
          <a:ext cx="3856087" cy="97299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2E3192"/>
              </a:solidFill>
              <a:latin typeface="Calibri" panose="020F0502020204030204" pitchFamily="34" charset="0"/>
            </a:rPr>
            <a:t>Очередность </a:t>
          </a:r>
          <a:r>
            <a:rPr lang="ru-RU" sz="1600" b="1" kern="1200" dirty="0">
              <a:solidFill>
                <a:srgbClr val="2E3192"/>
              </a:solidFill>
              <a:latin typeface="Calibri" panose="020F0502020204030204" pitchFamily="34" charset="0"/>
            </a:rPr>
            <a:t>проведения ЕГЭ по </a:t>
          </a:r>
          <a:r>
            <a:rPr lang="ru-RU" sz="1600" b="1" kern="1200" dirty="0" smtClean="0">
              <a:solidFill>
                <a:srgbClr val="2E3192"/>
              </a:solidFill>
              <a:latin typeface="Calibri" panose="020F0502020204030204" pitchFamily="34" charset="0"/>
            </a:rPr>
            <a:t>иностранным языкам: </a:t>
          </a:r>
          <a:r>
            <a:rPr lang="ru-RU" sz="1600" b="0" kern="1200" dirty="0">
              <a:solidFill>
                <a:srgbClr val="2E3192"/>
              </a:solidFill>
              <a:latin typeface="Calibri" panose="020F0502020204030204" pitchFamily="34" charset="0"/>
            </a:rPr>
            <a:t>письменный экзамен, устный экзамен (2 дня</a:t>
          </a:r>
          <a:r>
            <a:rPr lang="ru-RU" sz="1600" b="0" kern="1200" dirty="0" smtClean="0">
              <a:solidFill>
                <a:srgbClr val="2E3192"/>
              </a:solidFill>
              <a:latin typeface="Calibri" panose="020F0502020204030204" pitchFamily="34" charset="0"/>
            </a:rPr>
            <a:t>)</a:t>
          </a:r>
          <a:endParaRPr lang="ru-RU" sz="1600" b="0" kern="1200" dirty="0">
            <a:solidFill>
              <a:srgbClr val="2E3192"/>
            </a:solidFill>
            <a:latin typeface="Calibri" panose="020F0502020204030204" pitchFamily="34" charset="0"/>
          </a:endParaRPr>
        </a:p>
      </dsp:txBody>
      <dsp:txXfrm>
        <a:off x="0" y="987806"/>
        <a:ext cx="3856087" cy="972996"/>
      </dsp:txXfrm>
    </dsp:sp>
    <dsp:sp modelId="{B4322032-B0B1-4418-BEA1-15CD24DC57A7}">
      <dsp:nvSpPr>
        <dsp:cNvPr id="0" name=""/>
        <dsp:cNvSpPr/>
      </dsp:nvSpPr>
      <dsp:spPr>
        <a:xfrm>
          <a:off x="0" y="1974809"/>
          <a:ext cx="3856087" cy="97299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2E3192"/>
              </a:solidFill>
              <a:latin typeface="Calibri" panose="020F0502020204030204" pitchFamily="34" charset="0"/>
            </a:rPr>
            <a:t>Начало </a:t>
          </a:r>
          <a:r>
            <a:rPr lang="ru-RU" sz="1600" b="1" kern="1200" dirty="0">
              <a:solidFill>
                <a:srgbClr val="2E3192"/>
              </a:solidFill>
              <a:latin typeface="Calibri" panose="020F0502020204030204" pitchFamily="34" charset="0"/>
            </a:rPr>
            <a:t>проведения основного этапа </a:t>
          </a:r>
          <a:endParaRPr lang="ru-RU" sz="1600" b="1" kern="1200" dirty="0" smtClean="0">
            <a:solidFill>
              <a:srgbClr val="2E3192"/>
            </a:solidFill>
            <a:latin typeface="Calibri" panose="020F0502020204030204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rgbClr val="2E3192"/>
              </a:solidFill>
              <a:latin typeface="Calibri" panose="020F0502020204030204" pitchFamily="34" charset="0"/>
            </a:rPr>
            <a:t>ЕГЭ </a:t>
          </a:r>
          <a:r>
            <a:rPr lang="ru-RU" sz="1600" b="0" kern="1200" dirty="0">
              <a:solidFill>
                <a:srgbClr val="2E3192"/>
              </a:solidFill>
              <a:latin typeface="Calibri" panose="020F0502020204030204" pitchFamily="34" charset="0"/>
            </a:rPr>
            <a:t>с учебных предметов «География» и «Информатика </a:t>
          </a:r>
          <a:r>
            <a:rPr lang="ru-RU" sz="1600" b="0" kern="1200" dirty="0" smtClean="0">
              <a:solidFill>
                <a:srgbClr val="2E3192"/>
              </a:solidFill>
              <a:latin typeface="Calibri" panose="020F0502020204030204" pitchFamily="34" charset="0"/>
            </a:rPr>
            <a:t>и ИКТ»</a:t>
          </a:r>
          <a:endParaRPr lang="ru-RU" sz="1600" b="0" kern="1200" dirty="0">
            <a:solidFill>
              <a:srgbClr val="2E3192"/>
            </a:solidFill>
            <a:latin typeface="Calibri" panose="020F0502020204030204" pitchFamily="34" charset="0"/>
          </a:endParaRPr>
        </a:p>
      </dsp:txBody>
      <dsp:txXfrm>
        <a:off x="0" y="1974809"/>
        <a:ext cx="3856087" cy="972996"/>
      </dsp:txXfrm>
    </dsp:sp>
    <dsp:sp modelId="{0BFADD11-9938-44C8-A4F2-2F6B2F9FCAAD}">
      <dsp:nvSpPr>
        <dsp:cNvPr id="0" name=""/>
        <dsp:cNvSpPr/>
      </dsp:nvSpPr>
      <dsp:spPr>
        <a:xfrm>
          <a:off x="0" y="2923199"/>
          <a:ext cx="3856087" cy="97299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2E3192"/>
              </a:solidFill>
              <a:latin typeface="Calibri" panose="020F0502020204030204" pitchFamily="34" charset="0"/>
            </a:rPr>
            <a:t>Начало </a:t>
          </a:r>
          <a:r>
            <a:rPr lang="ru-RU" sz="1600" b="1" kern="1200" dirty="0">
              <a:solidFill>
                <a:srgbClr val="2E3192"/>
              </a:solidFill>
              <a:latin typeface="Calibri" panose="020F0502020204030204" pitchFamily="34" charset="0"/>
            </a:rPr>
            <a:t>проведения основного этапа </a:t>
          </a:r>
          <a:endParaRPr lang="ru-RU" sz="1600" b="1" kern="1200" dirty="0" smtClean="0">
            <a:solidFill>
              <a:srgbClr val="2E3192"/>
            </a:solidFill>
            <a:latin typeface="Calibri" panose="020F0502020204030204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rgbClr val="2E3192"/>
              </a:solidFill>
              <a:latin typeface="Calibri" panose="020F0502020204030204" pitchFamily="34" charset="0"/>
            </a:rPr>
            <a:t>ОГЭ </a:t>
          </a:r>
          <a:r>
            <a:rPr lang="ru-RU" sz="1600" b="0" kern="1200" dirty="0">
              <a:solidFill>
                <a:srgbClr val="2E3192"/>
              </a:solidFill>
              <a:latin typeface="Calibri" panose="020F0502020204030204" pitchFamily="34" charset="0"/>
            </a:rPr>
            <a:t>с учебного предмета «Иностранные языки» (26 и 27 мая 2017 года</a:t>
          </a:r>
          <a:r>
            <a:rPr lang="ru-RU" sz="1600" b="0" kern="1200" dirty="0" smtClean="0">
              <a:solidFill>
                <a:srgbClr val="2E3192"/>
              </a:solidFill>
              <a:latin typeface="Calibri" panose="020F0502020204030204" pitchFamily="34" charset="0"/>
            </a:rPr>
            <a:t>)</a:t>
          </a:r>
          <a:endParaRPr lang="ru-RU" sz="1600" b="0" kern="1200" dirty="0">
            <a:solidFill>
              <a:srgbClr val="2E3192"/>
            </a:solidFill>
            <a:latin typeface="Calibri" panose="020F0502020204030204" pitchFamily="34" charset="0"/>
          </a:endParaRPr>
        </a:p>
      </dsp:txBody>
      <dsp:txXfrm>
        <a:off x="0" y="2923199"/>
        <a:ext cx="3856087" cy="97299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6C59BA-4ED5-4500-80F4-2638684F61B3}">
      <dsp:nvSpPr>
        <dsp:cNvPr id="0" name=""/>
        <dsp:cNvSpPr/>
      </dsp:nvSpPr>
      <dsp:spPr>
        <a:xfrm>
          <a:off x="0" y="0"/>
          <a:ext cx="4788024" cy="46885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Cambria" panose="02040503050406030204" pitchFamily="18" charset="0"/>
            </a:rPr>
            <a:t>ЕГЭ и ГВЭ-11</a:t>
          </a:r>
          <a:endParaRPr lang="ru-RU" sz="2800" kern="1200" dirty="0">
            <a:latin typeface="Cambria" panose="02040503050406030204" pitchFamily="18" charset="0"/>
          </a:endParaRPr>
        </a:p>
      </dsp:txBody>
      <dsp:txXfrm>
        <a:off x="0" y="0"/>
        <a:ext cx="4788024" cy="468856"/>
      </dsp:txXfrm>
    </dsp:sp>
    <dsp:sp modelId="{14A26C99-9F16-48D8-8F35-31AD5D29819C}">
      <dsp:nvSpPr>
        <dsp:cNvPr id="0" name=""/>
        <dsp:cNvSpPr/>
      </dsp:nvSpPr>
      <dsp:spPr>
        <a:xfrm>
          <a:off x="0" y="532050"/>
          <a:ext cx="4788024" cy="730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020" tIns="17780" rIns="99568" bIns="17780" numCol="1" spcCol="1270" anchor="t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b="1" kern="1200" dirty="0" smtClean="0">
              <a:solidFill>
                <a:srgbClr val="2E3192"/>
              </a:solidFill>
              <a:latin typeface="Calibri" panose="020F0502020204030204" pitchFamily="34" charset="0"/>
            </a:rPr>
            <a:t>Досрочный этап </a:t>
          </a:r>
          <a:r>
            <a:rPr lang="ru-RU" sz="1400" kern="1200" dirty="0" smtClean="0">
              <a:solidFill>
                <a:srgbClr val="2E3192"/>
              </a:solidFill>
              <a:latin typeface="Calibri" panose="020F0502020204030204" pitchFamily="34" charset="0"/>
            </a:rPr>
            <a:t>с 23 марта по 14 апреля 2016 года</a:t>
          </a:r>
          <a:endParaRPr lang="ru-RU" sz="1400" kern="1200" dirty="0">
            <a:solidFill>
              <a:srgbClr val="2E3192"/>
            </a:solidFill>
            <a:latin typeface="Calibri" panose="020F0502020204030204" pitchFamily="34" charset="0"/>
          </a:endParaRPr>
        </a:p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b="1" kern="1200" dirty="0" smtClean="0">
              <a:solidFill>
                <a:srgbClr val="2E3192"/>
              </a:solidFill>
              <a:latin typeface="Calibri" panose="020F0502020204030204" pitchFamily="34" charset="0"/>
            </a:rPr>
            <a:t>Основной этап </a:t>
          </a:r>
          <a:r>
            <a:rPr lang="ru-RU" sz="1400" kern="1200" dirty="0" smtClean="0">
              <a:solidFill>
                <a:srgbClr val="2E3192"/>
              </a:solidFill>
              <a:latin typeface="Calibri" panose="020F0502020204030204" pitchFamily="34" charset="0"/>
            </a:rPr>
            <a:t>с 29 мая по 1 июля 2016 года</a:t>
          </a:r>
          <a:endParaRPr lang="ru-RU" sz="1400" kern="1200" dirty="0">
            <a:solidFill>
              <a:srgbClr val="2E3192"/>
            </a:solidFill>
            <a:latin typeface="Calibri" panose="020F0502020204030204" pitchFamily="34" charset="0"/>
          </a:endParaRPr>
        </a:p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b="1" kern="1200" dirty="0" smtClean="0">
              <a:solidFill>
                <a:srgbClr val="2E3192"/>
              </a:solidFill>
              <a:latin typeface="Calibri" panose="020F0502020204030204" pitchFamily="34" charset="0"/>
            </a:rPr>
            <a:t>Дополнительный</a:t>
          </a:r>
          <a:r>
            <a:rPr lang="ru-RU" sz="1400" kern="1200" dirty="0" smtClean="0">
              <a:solidFill>
                <a:srgbClr val="2E3192"/>
              </a:solidFill>
              <a:latin typeface="Calibri" panose="020F0502020204030204" pitchFamily="34" charset="0"/>
            </a:rPr>
            <a:t>  с 5 по 16 сентября 2016 года</a:t>
          </a:r>
          <a:endParaRPr lang="ru-RU" sz="1400" kern="1200" dirty="0">
            <a:solidFill>
              <a:srgbClr val="2E3192"/>
            </a:solidFill>
            <a:latin typeface="Calibri" panose="020F0502020204030204" pitchFamily="34" charset="0"/>
          </a:endParaRPr>
        </a:p>
      </dsp:txBody>
      <dsp:txXfrm>
        <a:off x="0" y="532050"/>
        <a:ext cx="4788024" cy="73099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DF9C623-ADA3-4B98-942B-34912B2D1D89}">
      <dsp:nvSpPr>
        <dsp:cNvPr id="0" name=""/>
        <dsp:cNvSpPr/>
      </dsp:nvSpPr>
      <dsp:spPr>
        <a:xfrm>
          <a:off x="0" y="69905"/>
          <a:ext cx="4752528" cy="4833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Cambria" panose="02040503050406030204" pitchFamily="18" charset="0"/>
            </a:rPr>
            <a:t>ОГЭ и ГВЭ-9</a:t>
          </a:r>
          <a:endParaRPr lang="ru-RU" sz="2800" kern="1200" dirty="0">
            <a:latin typeface="Cambria" panose="02040503050406030204" pitchFamily="18" charset="0"/>
          </a:endParaRPr>
        </a:p>
      </dsp:txBody>
      <dsp:txXfrm>
        <a:off x="0" y="69905"/>
        <a:ext cx="4752528" cy="483300"/>
      </dsp:txXfrm>
    </dsp:sp>
    <dsp:sp modelId="{B9D26544-F9B2-442B-97A9-B629FFB9D597}">
      <dsp:nvSpPr>
        <dsp:cNvPr id="0" name=""/>
        <dsp:cNvSpPr/>
      </dsp:nvSpPr>
      <dsp:spPr>
        <a:xfrm>
          <a:off x="0" y="727564"/>
          <a:ext cx="4752528" cy="60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893" tIns="17780" rIns="99568" bIns="17780" numCol="1" spcCol="1270" anchor="t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b="1" kern="1200" dirty="0" smtClean="0">
              <a:solidFill>
                <a:srgbClr val="2E3192"/>
              </a:solidFill>
              <a:latin typeface="Calibri" panose="020F0502020204030204" pitchFamily="34" charset="0"/>
            </a:rPr>
            <a:t>Досрочный этап  </a:t>
          </a:r>
          <a:r>
            <a:rPr lang="ru-RU" sz="1400" kern="1200" dirty="0" smtClean="0">
              <a:solidFill>
                <a:srgbClr val="2E3192"/>
              </a:solidFill>
              <a:latin typeface="Calibri" panose="020F0502020204030204" pitchFamily="34" charset="0"/>
            </a:rPr>
            <a:t>с 20 апреля по 6 мая 2016 года</a:t>
          </a:r>
          <a:endParaRPr lang="ru-RU" sz="1400" kern="1200" dirty="0">
            <a:solidFill>
              <a:srgbClr val="2E3192"/>
            </a:solidFill>
            <a:latin typeface="Calibri" panose="020F0502020204030204" pitchFamily="34" charset="0"/>
          </a:endParaRPr>
        </a:p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b="1" kern="1200" dirty="0" smtClean="0">
              <a:solidFill>
                <a:srgbClr val="2E3192"/>
              </a:solidFill>
              <a:latin typeface="Calibri" panose="020F0502020204030204" pitchFamily="34" charset="0"/>
            </a:rPr>
            <a:t>Основной этап  </a:t>
          </a:r>
          <a:r>
            <a:rPr lang="ru-RU" sz="1400" kern="1200" dirty="0" smtClean="0">
              <a:solidFill>
                <a:srgbClr val="2E3192"/>
              </a:solidFill>
              <a:latin typeface="Calibri" panose="020F0502020204030204" pitchFamily="34" charset="0"/>
            </a:rPr>
            <a:t>с 26 мая по 24 июня 2016 года</a:t>
          </a:r>
          <a:endParaRPr lang="ru-RU" sz="1400" kern="1200" dirty="0">
            <a:solidFill>
              <a:srgbClr val="2E3192"/>
            </a:solidFill>
            <a:latin typeface="Calibri" panose="020F0502020204030204" pitchFamily="34" charset="0"/>
          </a:endParaRPr>
        </a:p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b="1" kern="1200" dirty="0" smtClean="0">
              <a:solidFill>
                <a:srgbClr val="2E3192"/>
              </a:solidFill>
              <a:latin typeface="Calibri" panose="020F0502020204030204" pitchFamily="34" charset="0"/>
            </a:rPr>
            <a:t>Дополнительный </a:t>
          </a:r>
          <a:r>
            <a:rPr lang="ru-RU" sz="1400" kern="1200" dirty="0" smtClean="0">
              <a:solidFill>
                <a:srgbClr val="2E3192"/>
              </a:solidFill>
              <a:latin typeface="Calibri" panose="020F0502020204030204" pitchFamily="34" charset="0"/>
            </a:rPr>
            <a:t>с 5 по 22 сентября 2016 года</a:t>
          </a:r>
          <a:endParaRPr lang="ru-RU" sz="1400" kern="1200" dirty="0">
            <a:solidFill>
              <a:srgbClr val="2E3192"/>
            </a:solidFill>
            <a:latin typeface="Calibri" panose="020F0502020204030204" pitchFamily="34" charset="0"/>
          </a:endParaRPr>
        </a:p>
        <a:p>
          <a:pPr marL="114300" lvl="1" indent="0" algn="l" defTabSz="622300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400" kern="1200" dirty="0">
            <a:solidFill>
              <a:srgbClr val="2E3192"/>
            </a:solidFill>
            <a:latin typeface="Cambria" panose="02040503050406030204" pitchFamily="18" charset="0"/>
          </a:endParaRPr>
        </a:p>
      </dsp:txBody>
      <dsp:txXfrm>
        <a:off x="0" y="727564"/>
        <a:ext cx="4752528" cy="608008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575C4D-D944-4706-AE46-1A7C28035723}">
      <dsp:nvSpPr>
        <dsp:cNvPr id="0" name=""/>
        <dsp:cNvSpPr/>
      </dsp:nvSpPr>
      <dsp:spPr>
        <a:xfrm>
          <a:off x="0" y="26146"/>
          <a:ext cx="7456486" cy="5920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000099"/>
              </a:solidFill>
              <a:latin typeface="Calibri" panose="020F0502020204030204" pitchFamily="34" charset="0"/>
            </a:rPr>
            <a:t>Формы общественного наблюдения</a:t>
          </a:r>
          <a:endParaRPr lang="ru-RU" sz="1500" b="1" kern="1200" dirty="0">
            <a:solidFill>
              <a:srgbClr val="000099"/>
            </a:solidFill>
            <a:latin typeface="Calibri" panose="020F0502020204030204" pitchFamily="34" charset="0"/>
          </a:endParaRPr>
        </a:p>
      </dsp:txBody>
      <dsp:txXfrm>
        <a:off x="0" y="26146"/>
        <a:ext cx="7456486" cy="592020"/>
      </dsp:txXfrm>
    </dsp:sp>
    <dsp:sp modelId="{C4FFB372-CE46-46C0-BE24-FCE88915AD20}">
      <dsp:nvSpPr>
        <dsp:cNvPr id="0" name=""/>
        <dsp:cNvSpPr/>
      </dsp:nvSpPr>
      <dsp:spPr>
        <a:xfrm>
          <a:off x="0" y="684406"/>
          <a:ext cx="7456486" cy="5920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000099"/>
              </a:solidFill>
              <a:latin typeface="Calibri" panose="020F0502020204030204" pitchFamily="34" charset="0"/>
            </a:rPr>
            <a:t>Сведения, указываемые в заявлении (исключены конкретные ППЭ)</a:t>
          </a:r>
          <a:endParaRPr lang="ru-RU" sz="1500" b="1" kern="1200" dirty="0">
            <a:solidFill>
              <a:srgbClr val="000099"/>
            </a:solidFill>
            <a:latin typeface="Calibri" panose="020F0502020204030204" pitchFamily="34" charset="0"/>
          </a:endParaRPr>
        </a:p>
      </dsp:txBody>
      <dsp:txXfrm>
        <a:off x="0" y="684406"/>
        <a:ext cx="7456486" cy="592020"/>
      </dsp:txXfrm>
    </dsp:sp>
    <dsp:sp modelId="{16BC6F7F-6E15-4CD9-A139-DEF9D96A886E}">
      <dsp:nvSpPr>
        <dsp:cNvPr id="0" name=""/>
        <dsp:cNvSpPr/>
      </dsp:nvSpPr>
      <dsp:spPr>
        <a:xfrm>
          <a:off x="0" y="1342666"/>
          <a:ext cx="7456486" cy="5920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000099"/>
              </a:solidFill>
              <a:latin typeface="Calibri" panose="020F0502020204030204" pitchFamily="34" charset="0"/>
            </a:rPr>
            <a:t>Сроки подачи заявления (не ранее 1 февраля и не позднее, чем за 3 рабочих дня до начала экзаменов по соответствующим учебным предметам)</a:t>
          </a:r>
          <a:endParaRPr lang="ru-RU" sz="1500" b="1" kern="1200" dirty="0">
            <a:solidFill>
              <a:srgbClr val="000099"/>
            </a:solidFill>
            <a:latin typeface="Calibri" panose="020F0502020204030204" pitchFamily="34" charset="0"/>
          </a:endParaRPr>
        </a:p>
      </dsp:txBody>
      <dsp:txXfrm>
        <a:off x="0" y="1342666"/>
        <a:ext cx="7456486" cy="592020"/>
      </dsp:txXfrm>
    </dsp:sp>
    <dsp:sp modelId="{666DC479-E49F-44A3-BF53-AC062DAC7A2F}">
      <dsp:nvSpPr>
        <dsp:cNvPr id="0" name=""/>
        <dsp:cNvSpPr/>
      </dsp:nvSpPr>
      <dsp:spPr>
        <a:xfrm>
          <a:off x="0" y="2000926"/>
          <a:ext cx="7456486" cy="5920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000099"/>
              </a:solidFill>
              <a:latin typeface="Calibri" panose="020F0502020204030204" pitchFamily="34" charset="0"/>
            </a:rPr>
            <a:t>Обязательная подготовка с выдачей соответствующего документа</a:t>
          </a:r>
          <a:endParaRPr lang="ru-RU" sz="1500" b="1" kern="1200" dirty="0">
            <a:solidFill>
              <a:srgbClr val="000099"/>
            </a:solidFill>
            <a:latin typeface="Calibri" panose="020F0502020204030204" pitchFamily="34" charset="0"/>
          </a:endParaRPr>
        </a:p>
      </dsp:txBody>
      <dsp:txXfrm>
        <a:off x="0" y="2000926"/>
        <a:ext cx="7456486" cy="592020"/>
      </dsp:txXfrm>
    </dsp:sp>
    <dsp:sp modelId="{A8683018-8C43-45DC-9039-E826C27B1F10}">
      <dsp:nvSpPr>
        <dsp:cNvPr id="0" name=""/>
        <dsp:cNvSpPr/>
      </dsp:nvSpPr>
      <dsp:spPr>
        <a:xfrm>
          <a:off x="0" y="2659186"/>
          <a:ext cx="7456486" cy="5920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000099"/>
              </a:solidFill>
              <a:latin typeface="Calibri" panose="020F0502020204030204" pitchFamily="34" charset="0"/>
            </a:rPr>
            <a:t>Распределение общественных наблюдателей </a:t>
          </a:r>
          <a:r>
            <a:rPr lang="ru-RU" sz="1500" b="1" kern="1200" dirty="0" err="1" smtClean="0">
              <a:solidFill>
                <a:srgbClr val="000099"/>
              </a:solidFill>
              <a:latin typeface="Calibri" panose="020F0502020204030204" pitchFamily="34" charset="0"/>
            </a:rPr>
            <a:t>ОИВом</a:t>
          </a:r>
          <a:r>
            <a:rPr lang="ru-RU" sz="1500" b="1" kern="1200" dirty="0" smtClean="0">
              <a:solidFill>
                <a:srgbClr val="000099"/>
              </a:solidFill>
              <a:latin typeface="Calibri" panose="020F0502020204030204" pitchFamily="34" charset="0"/>
            </a:rPr>
            <a:t> по местам проведения ГИА</a:t>
          </a:r>
          <a:endParaRPr lang="ru-RU" sz="1500" b="1" kern="1200" dirty="0">
            <a:solidFill>
              <a:srgbClr val="000099"/>
            </a:solidFill>
            <a:latin typeface="Calibri" panose="020F0502020204030204" pitchFamily="34" charset="0"/>
          </a:endParaRPr>
        </a:p>
      </dsp:txBody>
      <dsp:txXfrm>
        <a:off x="0" y="2659186"/>
        <a:ext cx="7456486" cy="592020"/>
      </dsp:txXfrm>
    </dsp:sp>
    <dsp:sp modelId="{4257FFA3-F945-453A-814A-A259933E48BB}">
      <dsp:nvSpPr>
        <dsp:cNvPr id="0" name=""/>
        <dsp:cNvSpPr/>
      </dsp:nvSpPr>
      <dsp:spPr>
        <a:xfrm>
          <a:off x="0" y="3317446"/>
          <a:ext cx="7456486" cy="5920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000099"/>
              </a:solidFill>
              <a:latin typeface="Calibri" panose="020F0502020204030204" pitchFamily="34" charset="0"/>
            </a:rPr>
            <a:t>Выдача удостоверений с приложением графика мест наблюдения</a:t>
          </a:r>
          <a:endParaRPr lang="ru-RU" sz="1500" b="1" kern="1200" dirty="0">
            <a:solidFill>
              <a:srgbClr val="000099"/>
            </a:solidFill>
            <a:latin typeface="Calibri" panose="020F0502020204030204" pitchFamily="34" charset="0"/>
          </a:endParaRPr>
        </a:p>
      </dsp:txBody>
      <dsp:txXfrm>
        <a:off x="0" y="3317446"/>
        <a:ext cx="7456486" cy="592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1543" cy="339883"/>
          </a:xfrm>
          <a:prstGeom prst="rect">
            <a:avLst/>
          </a:prstGeom>
        </p:spPr>
        <p:txBody>
          <a:bodyPr vert="horz" lIns="91721" tIns="45860" rIns="91721" bIns="4586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800" y="2"/>
            <a:ext cx="4301543" cy="339883"/>
          </a:xfrm>
          <a:prstGeom prst="rect">
            <a:avLst/>
          </a:prstGeom>
        </p:spPr>
        <p:txBody>
          <a:bodyPr vert="horz" lIns="91721" tIns="45860" rIns="91721" bIns="45860" rtlCol="0"/>
          <a:lstStyle>
            <a:lvl1pPr algn="r">
              <a:defRPr sz="1200"/>
            </a:lvl1pPr>
          </a:lstStyle>
          <a:p>
            <a:fld id="{E6E795F7-7FD4-4310-BBDE-FD5CDBAF2439}" type="datetimeFigureOut">
              <a:rPr lang="ru-RU" smtClean="0"/>
              <a:pPr/>
              <a:t>18.11.2016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1543" cy="339883"/>
          </a:xfrm>
          <a:prstGeom prst="rect">
            <a:avLst/>
          </a:prstGeom>
        </p:spPr>
        <p:txBody>
          <a:bodyPr vert="horz" lIns="91721" tIns="45860" rIns="91721" bIns="4586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800" y="6456614"/>
            <a:ext cx="4301543" cy="339883"/>
          </a:xfrm>
          <a:prstGeom prst="rect">
            <a:avLst/>
          </a:prstGeom>
        </p:spPr>
        <p:txBody>
          <a:bodyPr vert="horz" lIns="91721" tIns="45860" rIns="91721" bIns="45860" rtlCol="0" anchor="b"/>
          <a:lstStyle>
            <a:lvl1pPr algn="r">
              <a:defRPr sz="1200"/>
            </a:lvl1pPr>
          </a:lstStyle>
          <a:p>
            <a:fld id="{8E51E73D-39C6-411D-9004-DB71DCE5F17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436224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1543" cy="339883"/>
          </a:xfrm>
          <a:prstGeom prst="rect">
            <a:avLst/>
          </a:prstGeom>
        </p:spPr>
        <p:txBody>
          <a:bodyPr vert="horz" lIns="91721" tIns="45860" rIns="91721" bIns="4586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0" y="2"/>
            <a:ext cx="4301543" cy="339883"/>
          </a:xfrm>
          <a:prstGeom prst="rect">
            <a:avLst/>
          </a:prstGeom>
        </p:spPr>
        <p:txBody>
          <a:bodyPr vert="horz" lIns="91721" tIns="45860" rIns="91721" bIns="45860" rtlCol="0"/>
          <a:lstStyle>
            <a:lvl1pPr algn="r">
              <a:defRPr sz="1200"/>
            </a:lvl1pPr>
          </a:lstStyle>
          <a:p>
            <a:fld id="{AE86F43E-765B-4AF0-8B9A-F59D9F36490B}" type="datetimeFigureOut">
              <a:rPr lang="ru-RU" smtClean="0"/>
              <a:pPr/>
              <a:t>18.11.2016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21" tIns="45860" rIns="91721" bIns="4586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5" y="3228897"/>
            <a:ext cx="7941310" cy="3058953"/>
          </a:xfrm>
          <a:prstGeom prst="rect">
            <a:avLst/>
          </a:prstGeom>
        </p:spPr>
        <p:txBody>
          <a:bodyPr vert="horz" lIns="91721" tIns="45860" rIns="91721" bIns="4586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4"/>
            <a:ext cx="4301543" cy="339883"/>
          </a:xfrm>
          <a:prstGeom prst="rect">
            <a:avLst/>
          </a:prstGeom>
        </p:spPr>
        <p:txBody>
          <a:bodyPr vert="horz" lIns="91721" tIns="45860" rIns="91721" bIns="4586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0" y="6456614"/>
            <a:ext cx="4301543" cy="339883"/>
          </a:xfrm>
          <a:prstGeom prst="rect">
            <a:avLst/>
          </a:prstGeom>
        </p:spPr>
        <p:txBody>
          <a:bodyPr vert="horz" lIns="91721" tIns="45860" rIns="91721" bIns="45860" rtlCol="0" anchor="b"/>
          <a:lstStyle>
            <a:lvl1pPr algn="r">
              <a:defRPr sz="1200"/>
            </a:lvl1pPr>
          </a:lstStyle>
          <a:p>
            <a:fld id="{A614D3D3-EB09-4DDF-BA46-990A1B3BBBB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170583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22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63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090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124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145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67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00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28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5740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44285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F3D87-AC97-44D1-B965-4ABFE8748C7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1368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750" y="511175"/>
            <a:ext cx="4529138" cy="25479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D042E8-DB45-4D3D-A82D-A6AC747BD70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1051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750" y="511175"/>
            <a:ext cx="4529138" cy="25479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D042E8-DB45-4D3D-A82D-A6AC747BD70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1051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750" y="511175"/>
            <a:ext cx="4529138" cy="25479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D042E8-DB45-4D3D-A82D-A6AC747BD70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1051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750" y="511175"/>
            <a:ext cx="4529138" cy="25479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D042E8-DB45-4D3D-A82D-A6AC747BD70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10511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750" y="511175"/>
            <a:ext cx="4529138" cy="25479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D042E8-DB45-4D3D-A82D-A6AC747BD70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1051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750" y="511175"/>
            <a:ext cx="4529138" cy="25479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D042E8-DB45-4D3D-A82D-A6AC747BD70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1051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750" y="511175"/>
            <a:ext cx="4529138" cy="25479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D042E8-DB45-4D3D-A82D-A6AC747BD70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1051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9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7690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61966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2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1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1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2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80682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114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22" indent="0">
              <a:buNone/>
              <a:defRPr sz="2000" b="1"/>
            </a:lvl2pPr>
            <a:lvl3pPr marL="914063" indent="0">
              <a:buNone/>
              <a:defRPr sz="1800" b="1"/>
            </a:lvl3pPr>
            <a:lvl4pPr marL="1371090" indent="0">
              <a:buNone/>
              <a:defRPr sz="1600" b="1"/>
            </a:lvl4pPr>
            <a:lvl5pPr marL="1828124" indent="0">
              <a:buNone/>
              <a:defRPr sz="1600" b="1"/>
            </a:lvl5pPr>
            <a:lvl6pPr marL="2285145" indent="0">
              <a:buNone/>
              <a:defRPr sz="1600" b="1"/>
            </a:lvl6pPr>
            <a:lvl7pPr marL="2742167" indent="0">
              <a:buNone/>
              <a:defRPr sz="1600" b="1"/>
            </a:lvl7pPr>
            <a:lvl8pPr marL="3199200" indent="0">
              <a:buNone/>
              <a:defRPr sz="1600" b="1"/>
            </a:lvl8pPr>
            <a:lvl9pPr marL="365622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4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22" indent="0">
              <a:buNone/>
              <a:defRPr sz="2000" b="1"/>
            </a:lvl2pPr>
            <a:lvl3pPr marL="914063" indent="0">
              <a:buNone/>
              <a:defRPr sz="1800" b="1"/>
            </a:lvl3pPr>
            <a:lvl4pPr marL="1371090" indent="0">
              <a:buNone/>
              <a:defRPr sz="1600" b="1"/>
            </a:lvl4pPr>
            <a:lvl5pPr marL="1828124" indent="0">
              <a:buNone/>
              <a:defRPr sz="1600" b="1"/>
            </a:lvl5pPr>
            <a:lvl6pPr marL="2285145" indent="0">
              <a:buNone/>
              <a:defRPr sz="1600" b="1"/>
            </a:lvl6pPr>
            <a:lvl7pPr marL="2742167" indent="0">
              <a:buNone/>
              <a:defRPr sz="1600" b="1"/>
            </a:lvl7pPr>
            <a:lvl8pPr marL="3199200" indent="0">
              <a:buNone/>
              <a:defRPr sz="1600" b="1"/>
            </a:lvl8pPr>
            <a:lvl9pPr marL="365622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4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74693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46339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1568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022" indent="0">
              <a:buNone/>
              <a:defRPr sz="1200"/>
            </a:lvl2pPr>
            <a:lvl3pPr marL="914063" indent="0">
              <a:buNone/>
              <a:defRPr sz="1000"/>
            </a:lvl3pPr>
            <a:lvl4pPr marL="1371090" indent="0">
              <a:buNone/>
              <a:defRPr sz="900"/>
            </a:lvl4pPr>
            <a:lvl5pPr marL="1828124" indent="0">
              <a:buNone/>
              <a:defRPr sz="900"/>
            </a:lvl5pPr>
            <a:lvl6pPr marL="2285145" indent="0">
              <a:buNone/>
              <a:defRPr sz="900"/>
            </a:lvl6pPr>
            <a:lvl7pPr marL="2742167" indent="0">
              <a:buNone/>
              <a:defRPr sz="900"/>
            </a:lvl7pPr>
            <a:lvl8pPr marL="3199200" indent="0">
              <a:buNone/>
              <a:defRPr sz="900"/>
            </a:lvl8pPr>
            <a:lvl9pPr marL="365622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68952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022" indent="0">
              <a:buNone/>
              <a:defRPr sz="2800"/>
            </a:lvl2pPr>
            <a:lvl3pPr marL="914063" indent="0">
              <a:buNone/>
              <a:defRPr sz="2400"/>
            </a:lvl3pPr>
            <a:lvl4pPr marL="1371090" indent="0">
              <a:buNone/>
              <a:defRPr sz="2000"/>
            </a:lvl4pPr>
            <a:lvl5pPr marL="1828124" indent="0">
              <a:buNone/>
              <a:defRPr sz="2000"/>
            </a:lvl5pPr>
            <a:lvl6pPr marL="2285145" indent="0">
              <a:buNone/>
              <a:defRPr sz="2000"/>
            </a:lvl6pPr>
            <a:lvl7pPr marL="2742167" indent="0">
              <a:buNone/>
              <a:defRPr sz="2000"/>
            </a:lvl7pPr>
            <a:lvl8pPr marL="3199200" indent="0">
              <a:buNone/>
              <a:defRPr sz="2000"/>
            </a:lvl8pPr>
            <a:lvl9pPr marL="3656228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7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022" indent="0">
              <a:buNone/>
              <a:defRPr sz="1200"/>
            </a:lvl2pPr>
            <a:lvl3pPr marL="914063" indent="0">
              <a:buNone/>
              <a:defRPr sz="1000"/>
            </a:lvl3pPr>
            <a:lvl4pPr marL="1371090" indent="0">
              <a:buNone/>
              <a:defRPr sz="900"/>
            </a:lvl4pPr>
            <a:lvl5pPr marL="1828124" indent="0">
              <a:buNone/>
              <a:defRPr sz="900"/>
            </a:lvl5pPr>
            <a:lvl6pPr marL="2285145" indent="0">
              <a:buNone/>
              <a:defRPr sz="900"/>
            </a:lvl6pPr>
            <a:lvl7pPr marL="2742167" indent="0">
              <a:buNone/>
              <a:defRPr sz="900"/>
            </a:lvl7pPr>
            <a:lvl8pPr marL="3199200" indent="0">
              <a:buNone/>
              <a:defRPr sz="900"/>
            </a:lvl8pPr>
            <a:lvl9pPr marL="365622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41264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1539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06446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E4C8-3359-4222-88EC-37FA4F76CE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9543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E4C8-3359-4222-88EC-37FA4F76CE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9814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E4C8-3359-4222-88EC-37FA4F76CE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6223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E4C8-3359-4222-88EC-37FA4F76CE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8554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E4C8-3359-4222-88EC-37FA4F76CE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68483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E4C8-3359-4222-88EC-37FA4F76CE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2879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E4C8-3359-4222-88EC-37FA4F76CE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6340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E4C8-3359-4222-88EC-37FA4F76CE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24611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E4C8-3359-4222-88EC-37FA4F76CE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39840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E4C8-3359-4222-88EC-37FA4F76CE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98099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E4C8-3359-4222-88EC-37FA4F76CE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5722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10" tIns="45705" rIns="91410" bIns="4570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10" tIns="45705" rIns="91410" bIns="4570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27.01.2016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E0CB1-8A1B-4CAB-B415-0D442957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000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06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67" indent="-342767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79" indent="-285645" algn="l" defTabSz="914063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73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00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34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655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690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18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745" indent="-228510" algn="l" defTabSz="9140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22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3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0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4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45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67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00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28" algn="l" defTabSz="9140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27.01.2016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F8A9E4C8-3359-4222-88EC-37FA4F76CE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256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hf hd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2546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3906" y="-16347"/>
            <a:ext cx="9175750" cy="52371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71406" y="1398847"/>
            <a:ext cx="8967152" cy="1569624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 defTabSz="685749"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Подготовка</a:t>
            </a:r>
          </a:p>
          <a:p>
            <a:pPr algn="ctr" defTabSz="685749"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к государственной </a:t>
            </a: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итоговой </a:t>
            </a:r>
            <a:r>
              <a:rPr lang="ru-RU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аттестации </a:t>
            </a:r>
            <a:endParaRPr lang="ru-RU" sz="32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ctr" defTabSz="685749"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в </a:t>
            </a:r>
            <a:r>
              <a:rPr lang="ru-RU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2017 году</a:t>
            </a:r>
          </a:p>
        </p:txBody>
      </p:sp>
      <p:pic>
        <p:nvPicPr>
          <p:cNvPr id="148486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69" t="-25317" r="3548" b="-12151"/>
          <a:stretch>
            <a:fillRect/>
          </a:stretch>
        </p:blipFill>
        <p:spPr bwMode="auto">
          <a:xfrm>
            <a:off x="-136524" y="286942"/>
            <a:ext cx="9388475" cy="610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74709" b="-52907"/>
          <a:stretch>
            <a:fillRect/>
          </a:stretch>
        </p:blipFill>
        <p:spPr bwMode="auto">
          <a:xfrm>
            <a:off x="-166414" y="4744639"/>
            <a:ext cx="9388475" cy="79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8" descr="http://abali.ru/wp-content/uploads/2011/09/Coat_of_Arms_of_Tatarstan_gerb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0496" y="123480"/>
            <a:ext cx="1076328" cy="106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385534" y="3357567"/>
            <a:ext cx="4830811" cy="1094587"/>
          </a:xfrm>
          <a:prstGeom prst="rect">
            <a:avLst/>
          </a:prstGeom>
          <a:ln>
            <a:noFill/>
          </a:ln>
          <a:effectLst/>
        </p:spPr>
        <p:txBody>
          <a:bodyPr lIns="91404" tIns="45702" rIns="91404" bIns="45702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endParaRPr lang="ru-RU" sz="1900" b="1" i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60564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08383"/>
          </a:xfrm>
        </p:spPr>
        <p:txBody>
          <a:bodyPr/>
          <a:lstStyle/>
          <a:p>
            <a:r>
              <a:rPr lang="ru-RU" sz="2100" b="1" dirty="0">
                <a:solidFill>
                  <a:srgbClr val="2E3192"/>
                </a:solidFill>
                <a:latin typeface="Corbel" panose="020B0503020204020204" pitchFamily="34" charset="0"/>
              </a:rPr>
              <a:t>Изменения модели </a:t>
            </a:r>
            <a:r>
              <a:rPr lang="ru-RU" sz="2100" b="1" dirty="0" smtClean="0">
                <a:solidFill>
                  <a:srgbClr val="2E3192"/>
                </a:solidFill>
                <a:latin typeface="Corbel" panose="020B0503020204020204" pitchFamily="34" charset="0"/>
              </a:rPr>
              <a:t>ЕГЭ. Биология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35953" y="577757"/>
            <a:ext cx="6124895" cy="414780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57175" indent="-257175" defTabSz="685800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q"/>
            </a:pPr>
            <a:r>
              <a:rPr lang="ru-RU" sz="1500" dirty="0" smtClean="0">
                <a:solidFill>
                  <a:srgbClr val="002060"/>
                </a:solidFill>
                <a:latin typeface="Corbel" panose="020B0503020204020204" pitchFamily="34" charset="0"/>
              </a:rPr>
              <a:t>исключены </a:t>
            </a:r>
            <a:r>
              <a:rPr lang="ru-RU" sz="1500" dirty="0">
                <a:solidFill>
                  <a:srgbClr val="002060"/>
                </a:solidFill>
                <a:latin typeface="Corbel" panose="020B0503020204020204" pitchFamily="34" charset="0"/>
              </a:rPr>
              <a:t>задания с выбором одного готового ответа</a:t>
            </a:r>
            <a:r>
              <a:rPr lang="ru-RU" sz="1500" dirty="0" smtClean="0">
                <a:solidFill>
                  <a:srgbClr val="002060"/>
                </a:solidFill>
                <a:latin typeface="Corbel" panose="020B0503020204020204" pitchFamily="34" charset="0"/>
              </a:rPr>
              <a:t>.</a:t>
            </a:r>
          </a:p>
          <a:p>
            <a:pPr marL="257175" indent="-257175" defTabSz="685800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q"/>
            </a:pPr>
            <a:endParaRPr lang="ru-RU" sz="1200" dirty="0">
              <a:solidFill>
                <a:srgbClr val="002060"/>
              </a:solidFill>
              <a:latin typeface="Corbel" panose="020B0503020204020204" pitchFamily="34" charset="0"/>
            </a:endParaRPr>
          </a:p>
          <a:p>
            <a:pPr marL="257175" indent="-257175" defTabSz="685800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q"/>
            </a:pPr>
            <a:r>
              <a:rPr lang="ru-RU" sz="1500" dirty="0" smtClean="0">
                <a:solidFill>
                  <a:srgbClr val="002060"/>
                </a:solidFill>
                <a:latin typeface="Corbel" panose="020B0503020204020204" pitchFamily="34" charset="0"/>
              </a:rPr>
              <a:t>сокращено </a:t>
            </a:r>
            <a:r>
              <a:rPr lang="ru-RU" sz="1500" dirty="0">
                <a:solidFill>
                  <a:srgbClr val="002060"/>
                </a:solidFill>
                <a:latin typeface="Corbel" panose="020B0503020204020204" pitchFamily="34" charset="0"/>
              </a:rPr>
              <a:t>количество заданий с 40 до </a:t>
            </a:r>
            <a:r>
              <a:rPr lang="ru-RU" sz="1500" dirty="0" smtClean="0">
                <a:solidFill>
                  <a:srgbClr val="002060"/>
                </a:solidFill>
                <a:latin typeface="Corbel" panose="020B0503020204020204" pitchFamily="34" charset="0"/>
              </a:rPr>
              <a:t>28. </a:t>
            </a:r>
          </a:p>
          <a:p>
            <a:pPr marL="257175" indent="-257175" defTabSz="685800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q"/>
            </a:pPr>
            <a:endParaRPr lang="ru-RU" sz="1200" dirty="0" smtClean="0">
              <a:solidFill>
                <a:srgbClr val="002060"/>
              </a:solidFill>
              <a:latin typeface="Corbel" panose="020B0503020204020204" pitchFamily="34" charset="0"/>
            </a:endParaRPr>
          </a:p>
          <a:p>
            <a:pPr marL="257175" indent="-257175" defTabSz="685800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q"/>
            </a:pPr>
            <a:r>
              <a:rPr lang="ru-RU" sz="1500" dirty="0" smtClean="0">
                <a:solidFill>
                  <a:srgbClr val="002060"/>
                </a:solidFill>
                <a:latin typeface="Corbel" panose="020B0503020204020204" pitchFamily="34" charset="0"/>
              </a:rPr>
              <a:t>Уменьшен </a:t>
            </a:r>
            <a:r>
              <a:rPr lang="ru-RU" sz="1500" dirty="0">
                <a:solidFill>
                  <a:srgbClr val="002060"/>
                </a:solidFill>
                <a:latin typeface="Corbel" panose="020B0503020204020204" pitchFamily="34" charset="0"/>
              </a:rPr>
              <a:t>максимальный первичный балл с 61 в 2016 г. до 59 в 2017 г</a:t>
            </a:r>
            <a:r>
              <a:rPr lang="ru-RU" sz="1500" dirty="0" smtClean="0">
                <a:solidFill>
                  <a:srgbClr val="002060"/>
                </a:solidFill>
                <a:latin typeface="Corbel" panose="020B0503020204020204" pitchFamily="34" charset="0"/>
              </a:rPr>
              <a:t>.</a:t>
            </a:r>
          </a:p>
          <a:p>
            <a:pPr marL="257175" indent="-257175" defTabSz="685800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q"/>
            </a:pPr>
            <a:endParaRPr lang="ru-RU" sz="1200" dirty="0" smtClean="0">
              <a:solidFill>
                <a:srgbClr val="002060"/>
              </a:solidFill>
              <a:latin typeface="Corbel" panose="020B0503020204020204" pitchFamily="34" charset="0"/>
            </a:endParaRPr>
          </a:p>
          <a:p>
            <a:pPr marL="257175" indent="-257175" defTabSz="685800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q"/>
            </a:pPr>
            <a:r>
              <a:rPr lang="ru-RU" sz="1500" dirty="0" smtClean="0">
                <a:solidFill>
                  <a:srgbClr val="002060"/>
                </a:solidFill>
                <a:latin typeface="Corbel" panose="020B0503020204020204" pitchFamily="34" charset="0"/>
              </a:rPr>
              <a:t>Увеличена </a:t>
            </a:r>
            <a:r>
              <a:rPr lang="ru-RU" sz="1500" dirty="0">
                <a:solidFill>
                  <a:srgbClr val="002060"/>
                </a:solidFill>
                <a:latin typeface="Corbel" panose="020B0503020204020204" pitchFamily="34" charset="0"/>
              </a:rPr>
              <a:t>продолжительность </a:t>
            </a:r>
            <a:r>
              <a:rPr lang="ru-RU" sz="1500" dirty="0" smtClean="0">
                <a:solidFill>
                  <a:srgbClr val="002060"/>
                </a:solidFill>
                <a:latin typeface="Corbel" panose="020B0503020204020204" pitchFamily="34" charset="0"/>
              </a:rPr>
              <a:t>со </a:t>
            </a:r>
            <a:r>
              <a:rPr lang="ru-RU" sz="1500" dirty="0">
                <a:solidFill>
                  <a:srgbClr val="002060"/>
                </a:solidFill>
                <a:latin typeface="Corbel" panose="020B0503020204020204" pitchFamily="34" charset="0"/>
              </a:rPr>
              <a:t>180 до 210 минут</a:t>
            </a:r>
            <a:r>
              <a:rPr lang="ru-RU" sz="1500" dirty="0" smtClean="0">
                <a:solidFill>
                  <a:srgbClr val="002060"/>
                </a:solidFill>
                <a:latin typeface="Corbel" panose="020B0503020204020204" pitchFamily="34" charset="0"/>
              </a:rPr>
              <a:t>.</a:t>
            </a:r>
          </a:p>
          <a:p>
            <a:pPr marL="257175" indent="-257175" defTabSz="685800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q"/>
            </a:pPr>
            <a:endParaRPr lang="ru-RU" sz="1200" dirty="0">
              <a:solidFill>
                <a:srgbClr val="002060"/>
              </a:solidFill>
              <a:latin typeface="Corbel" panose="020B0503020204020204" pitchFamily="34" charset="0"/>
            </a:endParaRPr>
          </a:p>
          <a:p>
            <a:pPr marL="257175" indent="-257175" defTabSz="685800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q"/>
            </a:pPr>
            <a:r>
              <a:rPr lang="ru-RU" sz="1500" dirty="0" smtClean="0">
                <a:solidFill>
                  <a:srgbClr val="002060"/>
                </a:solidFill>
                <a:latin typeface="Corbel" panose="020B0503020204020204" pitchFamily="34" charset="0"/>
              </a:rPr>
              <a:t> </a:t>
            </a:r>
            <a:r>
              <a:rPr lang="ru-RU" sz="1500" dirty="0">
                <a:solidFill>
                  <a:srgbClr val="002060"/>
                </a:solidFill>
                <a:latin typeface="Corbel" panose="020B0503020204020204" pitchFamily="34" charset="0"/>
              </a:rPr>
              <a:t>В часть 1 включены новые типы заданий, </a:t>
            </a:r>
            <a:r>
              <a:rPr lang="ru-RU" sz="1500" dirty="0" smtClean="0">
                <a:solidFill>
                  <a:srgbClr val="002060"/>
                </a:solidFill>
                <a:latin typeface="Corbel" panose="020B0503020204020204" pitchFamily="34" charset="0"/>
              </a:rPr>
              <a:t>различающиеся </a:t>
            </a:r>
            <a:r>
              <a:rPr lang="ru-RU" sz="1500" dirty="0">
                <a:solidFill>
                  <a:srgbClr val="002060"/>
                </a:solidFill>
                <a:latin typeface="Corbel" panose="020B0503020204020204" pitchFamily="34" charset="0"/>
              </a:rPr>
              <a:t>по видам учебных действий:  </a:t>
            </a:r>
          </a:p>
          <a:p>
            <a:pPr marL="600075" lvl="1" indent="-257175" defTabSz="685800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rgbClr val="002060"/>
                </a:solidFill>
                <a:latin typeface="Corbel" panose="020B0503020204020204" pitchFamily="34" charset="0"/>
              </a:rPr>
              <a:t>заполнение </a:t>
            </a:r>
            <a:r>
              <a:rPr lang="ru-RU" sz="1500" dirty="0">
                <a:solidFill>
                  <a:srgbClr val="002060"/>
                </a:solidFill>
                <a:latin typeface="Corbel" panose="020B0503020204020204" pitchFamily="34" charset="0"/>
              </a:rPr>
              <a:t>пропущенных элементов схемы или таблицы,  </a:t>
            </a:r>
          </a:p>
          <a:p>
            <a:pPr marL="600075" lvl="1" indent="-257175" defTabSz="685800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rgbClr val="002060"/>
                </a:solidFill>
                <a:latin typeface="Corbel" panose="020B0503020204020204" pitchFamily="34" charset="0"/>
              </a:rPr>
              <a:t>нахождение </a:t>
            </a:r>
            <a:r>
              <a:rPr lang="ru-RU" sz="1500" dirty="0">
                <a:solidFill>
                  <a:srgbClr val="002060"/>
                </a:solidFill>
                <a:latin typeface="Corbel" panose="020B0503020204020204" pitchFamily="34" charset="0"/>
              </a:rPr>
              <a:t>правильно указанных обозначений в рисунке,  </a:t>
            </a:r>
          </a:p>
          <a:p>
            <a:pPr marL="600075" lvl="1" indent="-257175" defTabSz="685800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rgbClr val="002060"/>
                </a:solidFill>
                <a:latin typeface="Corbel" panose="020B0503020204020204" pitchFamily="34" charset="0"/>
              </a:rPr>
              <a:t>анализ </a:t>
            </a:r>
            <a:r>
              <a:rPr lang="ru-RU" sz="1500" dirty="0">
                <a:solidFill>
                  <a:srgbClr val="002060"/>
                </a:solidFill>
                <a:latin typeface="Corbel" panose="020B0503020204020204" pitchFamily="34" charset="0"/>
              </a:rPr>
              <a:t>и синтез информации, в том числе представленной в форме графиков, диаграмм и таблиц со статистическими данными. </a:t>
            </a:r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230" y="4495800"/>
            <a:ext cx="5953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6683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100" b="1" dirty="0">
                <a:solidFill>
                  <a:srgbClr val="2E3192"/>
                </a:solidFill>
                <a:latin typeface="Corbel" panose="020B0503020204020204" pitchFamily="34" charset="0"/>
              </a:rPr>
              <a:t>Изменения модели </a:t>
            </a:r>
            <a:r>
              <a:rPr lang="ru-RU" sz="2100" b="1" dirty="0" smtClean="0">
                <a:solidFill>
                  <a:srgbClr val="2E3192"/>
                </a:solidFill>
                <a:latin typeface="Corbel" panose="020B0503020204020204" pitchFamily="34" charset="0"/>
              </a:rPr>
              <a:t>ЕГЭ. Химия</a:t>
            </a:r>
            <a:endParaRPr lang="ru-RU" dirty="0"/>
          </a:p>
        </p:txBody>
      </p:sp>
      <p:pic>
        <p:nvPicPr>
          <p:cNvPr id="3" name="Рисунок 7" descr="mko_logo_02 Копирова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230" y="4495800"/>
            <a:ext cx="5953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38004" y="762030"/>
            <a:ext cx="6060498" cy="31624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57175" indent="-257175">
              <a:buFont typeface="Wingdings" panose="05000000000000000000" pitchFamily="2" charset="2"/>
              <a:buChar char="q"/>
            </a:pPr>
            <a:r>
              <a:rPr lang="ru-RU" sz="1500" dirty="0">
                <a:solidFill>
                  <a:srgbClr val="002060"/>
                </a:solidFill>
              </a:rPr>
              <a:t>п</a:t>
            </a:r>
            <a:r>
              <a:rPr lang="ru-RU" sz="1500" dirty="0" smtClean="0">
                <a:solidFill>
                  <a:srgbClr val="002060"/>
                </a:solidFill>
              </a:rPr>
              <a:t>ринципиально </a:t>
            </a:r>
            <a:r>
              <a:rPr lang="ru-RU" sz="1500" dirty="0">
                <a:solidFill>
                  <a:srgbClr val="002060"/>
                </a:solidFill>
              </a:rPr>
              <a:t>изменена структура части 1 КИМ:</a:t>
            </a:r>
          </a:p>
          <a:p>
            <a:pPr marL="600075" lvl="1" indent="-257175"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rgbClr val="002060"/>
                </a:solidFill>
              </a:rPr>
              <a:t>исключены </a:t>
            </a:r>
            <a:r>
              <a:rPr lang="ru-RU" sz="1500" dirty="0">
                <a:solidFill>
                  <a:srgbClr val="002060"/>
                </a:solidFill>
              </a:rPr>
              <a:t>задания с выбором одного готового ответа;</a:t>
            </a:r>
          </a:p>
          <a:p>
            <a:pPr marL="600075" lvl="1" indent="-257175"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rgbClr val="002060"/>
                </a:solidFill>
              </a:rPr>
              <a:t>задания </a:t>
            </a:r>
            <a:r>
              <a:rPr lang="ru-RU" sz="1500" dirty="0">
                <a:solidFill>
                  <a:srgbClr val="002060"/>
                </a:solidFill>
              </a:rPr>
              <a:t>сгруппированы по отдельным тематическим блокам, в каждом из которых есть задания как базового, так и повышенного уровней сложности. </a:t>
            </a:r>
          </a:p>
          <a:p>
            <a:endParaRPr lang="ru-RU" sz="1200" dirty="0" smtClean="0">
              <a:solidFill>
                <a:srgbClr val="002060"/>
              </a:solidFill>
            </a:endParaRPr>
          </a:p>
          <a:p>
            <a:pPr marL="257175" indent="-257175">
              <a:buFont typeface="Wingdings" panose="05000000000000000000" pitchFamily="2" charset="2"/>
              <a:buChar char="q"/>
            </a:pPr>
            <a:r>
              <a:rPr lang="ru-RU" sz="1500" dirty="0" smtClean="0">
                <a:solidFill>
                  <a:srgbClr val="002060"/>
                </a:solidFill>
              </a:rPr>
              <a:t> уменьшено </a:t>
            </a:r>
            <a:r>
              <a:rPr lang="ru-RU" sz="1500" dirty="0">
                <a:solidFill>
                  <a:srgbClr val="002060"/>
                </a:solidFill>
              </a:rPr>
              <a:t>общее количество заданий с 40 (в 2016 г.) до 34. </a:t>
            </a:r>
          </a:p>
          <a:p>
            <a:endParaRPr lang="ru-RU" sz="1200" dirty="0" smtClean="0">
              <a:solidFill>
                <a:srgbClr val="002060"/>
              </a:solidFill>
            </a:endParaRPr>
          </a:p>
          <a:p>
            <a:pPr marL="257175" indent="-257175">
              <a:buFont typeface="Wingdings" panose="05000000000000000000" pitchFamily="2" charset="2"/>
              <a:buChar char="q"/>
            </a:pPr>
            <a:r>
              <a:rPr lang="ru-RU" sz="1500" dirty="0" smtClean="0">
                <a:solidFill>
                  <a:srgbClr val="002060"/>
                </a:solidFill>
              </a:rPr>
              <a:t> изменена </a:t>
            </a:r>
            <a:r>
              <a:rPr lang="ru-RU" sz="1500" dirty="0">
                <a:solidFill>
                  <a:srgbClr val="002060"/>
                </a:solidFill>
              </a:rPr>
              <a:t>шкала оценивания (с 1 до 2 баллов) выполнения заданий базового уровня сложности, которые проверяют усвоение знаний о генетической связи неорганических и органических веществ (9 </a:t>
            </a:r>
            <a:r>
              <a:rPr lang="ru-RU" sz="1500" dirty="0" smtClean="0">
                <a:solidFill>
                  <a:srgbClr val="002060"/>
                </a:solidFill>
              </a:rPr>
              <a:t>и 17) </a:t>
            </a:r>
            <a:endParaRPr lang="ru-RU" sz="1500" dirty="0">
              <a:solidFill>
                <a:srgbClr val="002060"/>
              </a:solidFill>
            </a:endParaRPr>
          </a:p>
          <a:p>
            <a:endParaRPr lang="ru-RU" sz="1200" dirty="0" smtClean="0">
              <a:solidFill>
                <a:srgbClr val="002060"/>
              </a:solidFill>
            </a:endParaRPr>
          </a:p>
          <a:p>
            <a:pPr marL="257175" indent="-257175">
              <a:buFont typeface="Wingdings" panose="05000000000000000000" pitchFamily="2" charset="2"/>
              <a:buChar char="q"/>
            </a:pPr>
            <a:r>
              <a:rPr lang="ru-RU" sz="1500" dirty="0" smtClean="0">
                <a:solidFill>
                  <a:srgbClr val="002060"/>
                </a:solidFill>
              </a:rPr>
              <a:t> максимальный </a:t>
            </a:r>
            <a:r>
              <a:rPr lang="ru-RU" sz="1500" dirty="0">
                <a:solidFill>
                  <a:srgbClr val="002060"/>
                </a:solidFill>
              </a:rPr>
              <a:t>первичный балл за выполнение работы в целом составит 60 баллов (вместо 64 баллов в 2016 году).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132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100" b="1" dirty="0">
                <a:solidFill>
                  <a:srgbClr val="2E3192"/>
                </a:solidFill>
                <a:latin typeface="Corbel" panose="020B0503020204020204" pitchFamily="34" charset="0"/>
              </a:rPr>
              <a:t>Изменения модели </a:t>
            </a:r>
            <a:r>
              <a:rPr lang="ru-RU" sz="2100" b="1" dirty="0" smtClean="0">
                <a:solidFill>
                  <a:srgbClr val="2E3192"/>
                </a:solidFill>
                <a:latin typeface="Corbel" panose="020B0503020204020204" pitchFamily="34" charset="0"/>
              </a:rPr>
              <a:t>ЕГЭ. Физика</a:t>
            </a:r>
            <a:endParaRPr lang="ru-RU" dirty="0"/>
          </a:p>
        </p:txBody>
      </p:sp>
      <p:pic>
        <p:nvPicPr>
          <p:cNvPr id="3" name="Рисунок 7" descr="mko_logo_02 Копирова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230" y="4495800"/>
            <a:ext cx="5953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78281" y="1581334"/>
            <a:ext cx="5584681" cy="191590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endParaRPr lang="ru-RU" sz="1500" dirty="0" smtClean="0">
              <a:solidFill>
                <a:srgbClr val="002060"/>
              </a:solidFill>
            </a:endParaRPr>
          </a:p>
          <a:p>
            <a:pPr marL="257175" indent="-257175">
              <a:buFont typeface="Wingdings" panose="05000000000000000000" pitchFamily="2" charset="2"/>
              <a:buChar char="q"/>
            </a:pPr>
            <a:r>
              <a:rPr lang="ru-RU" sz="1500" dirty="0" smtClean="0">
                <a:solidFill>
                  <a:srgbClr val="002060"/>
                </a:solidFill>
              </a:rPr>
              <a:t>Изменена структура 1 части:</a:t>
            </a:r>
            <a:endParaRPr lang="ru-RU" sz="1500" dirty="0">
              <a:solidFill>
                <a:srgbClr val="002060"/>
              </a:solidFill>
            </a:endParaRPr>
          </a:p>
          <a:p>
            <a:pPr marL="600075" lvl="1" indent="-257175"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rgbClr val="002060"/>
                </a:solidFill>
              </a:rPr>
              <a:t>исключены </a:t>
            </a:r>
            <a:r>
              <a:rPr lang="ru-RU" sz="1500" dirty="0">
                <a:solidFill>
                  <a:srgbClr val="002060"/>
                </a:solidFill>
              </a:rPr>
              <a:t>задания с выбором одного верного </a:t>
            </a:r>
            <a:r>
              <a:rPr lang="ru-RU" sz="1500" dirty="0" smtClean="0">
                <a:solidFill>
                  <a:srgbClr val="002060"/>
                </a:solidFill>
              </a:rPr>
              <a:t>ответа; </a:t>
            </a:r>
          </a:p>
          <a:p>
            <a:pPr marL="600075" lvl="1" indent="-257175"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rgbClr val="002060"/>
                </a:solidFill>
              </a:rPr>
              <a:t>добавлены </a:t>
            </a:r>
            <a:r>
              <a:rPr lang="ru-RU" sz="1500" dirty="0">
                <a:solidFill>
                  <a:srgbClr val="002060"/>
                </a:solidFill>
              </a:rPr>
              <a:t>задания с кратким </a:t>
            </a:r>
            <a:r>
              <a:rPr lang="ru-RU" sz="1500" dirty="0" smtClean="0">
                <a:solidFill>
                  <a:srgbClr val="002060"/>
                </a:solidFill>
              </a:rPr>
              <a:t>ответом; </a:t>
            </a:r>
          </a:p>
          <a:p>
            <a:pPr marL="600075" lvl="1" indent="-257175"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rgbClr val="002060"/>
                </a:solidFill>
              </a:rPr>
              <a:t>сокращено </a:t>
            </a:r>
            <a:r>
              <a:rPr lang="ru-RU" sz="1500" dirty="0">
                <a:solidFill>
                  <a:srgbClr val="002060"/>
                </a:solidFill>
              </a:rPr>
              <a:t>количество заданий с 24 до 23</a:t>
            </a:r>
            <a:r>
              <a:rPr lang="ru-RU" sz="1500" dirty="0" smtClean="0">
                <a:solidFill>
                  <a:srgbClr val="002060"/>
                </a:solidFill>
              </a:rPr>
              <a:t>.</a:t>
            </a:r>
          </a:p>
          <a:p>
            <a:endParaRPr lang="ru-RU" sz="1500" dirty="0">
              <a:solidFill>
                <a:srgbClr val="002060"/>
              </a:solidFill>
            </a:endParaRPr>
          </a:p>
          <a:p>
            <a:pPr marL="257175" indent="-257175">
              <a:buFont typeface="Wingdings" panose="05000000000000000000" pitchFamily="2" charset="2"/>
              <a:buChar char="q"/>
            </a:pPr>
            <a:r>
              <a:rPr lang="ru-RU" sz="1500" dirty="0" smtClean="0">
                <a:solidFill>
                  <a:srgbClr val="002060"/>
                </a:solidFill>
              </a:rPr>
              <a:t>Часть </a:t>
            </a:r>
            <a:r>
              <a:rPr lang="ru-RU" sz="1500" dirty="0">
                <a:solidFill>
                  <a:srgbClr val="002060"/>
                </a:solidFill>
              </a:rPr>
              <a:t>2 оставлена без изменений</a:t>
            </a:r>
          </a:p>
          <a:p>
            <a:endParaRPr lang="ru-RU" sz="1500" dirty="0">
              <a:solidFill>
                <a:srgbClr val="00206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3442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55145"/>
            <a:ext cx="74564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2E3192"/>
                </a:solidFill>
                <a:latin typeface="Calibri" panose="020F0502020204030204" pitchFamily="34" charset="0"/>
              </a:rPr>
              <a:t>Расписание проведения ГИА-2017</a:t>
            </a:r>
            <a:endParaRPr lang="ru-RU" sz="2800" b="1" dirty="0">
              <a:solidFill>
                <a:srgbClr val="2E3192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3550908667"/>
              </p:ext>
            </p:extLst>
          </p:nvPr>
        </p:nvGraphicFramePr>
        <p:xfrm>
          <a:off x="5004048" y="914649"/>
          <a:ext cx="3856087" cy="393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="" xmlns:p14="http://schemas.microsoft.com/office/powerpoint/2010/main" val="1884278522"/>
              </p:ext>
            </p:extLst>
          </p:nvPr>
        </p:nvGraphicFramePr>
        <p:xfrm>
          <a:off x="107504" y="1605108"/>
          <a:ext cx="4788024" cy="1420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8" name="Схема 17"/>
          <p:cNvGraphicFramePr/>
          <p:nvPr>
            <p:extLst>
              <p:ext uri="{D42A27DB-BD31-4B8C-83A1-F6EECF244321}">
                <p14:modId xmlns="" xmlns:p14="http://schemas.microsoft.com/office/powerpoint/2010/main" val="3735016960"/>
              </p:ext>
            </p:extLst>
          </p:nvPr>
        </p:nvGraphicFramePr>
        <p:xfrm>
          <a:off x="107504" y="2778887"/>
          <a:ext cx="4752528" cy="1519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0" y="4324344"/>
            <a:ext cx="500404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i="1" dirty="0" smtClean="0">
                <a:solidFill>
                  <a:srgbClr val="2E3192"/>
                </a:solidFill>
                <a:latin typeface="Calibri" panose="020F0502020204030204" pitchFamily="34" charset="0"/>
              </a:rPr>
              <a:t>Проведение </a:t>
            </a:r>
            <a:r>
              <a:rPr lang="ru-RU" sz="1300" i="1" dirty="0">
                <a:solidFill>
                  <a:srgbClr val="2E3192"/>
                </a:solidFill>
                <a:latin typeface="Calibri" panose="020F0502020204030204" pitchFamily="34" charset="0"/>
              </a:rPr>
              <a:t>дополнительного этапа </a:t>
            </a:r>
            <a:r>
              <a:rPr lang="ru-RU" sz="1300" i="1" dirty="0" smtClean="0">
                <a:solidFill>
                  <a:srgbClr val="2E3192"/>
                </a:solidFill>
                <a:latin typeface="Calibri" panose="020F0502020204030204" pitchFamily="34" charset="0"/>
              </a:rPr>
              <a:t>ГИА-9 </a:t>
            </a:r>
            <a:r>
              <a:rPr lang="ru-RU" sz="1300" i="1" dirty="0">
                <a:solidFill>
                  <a:srgbClr val="2E3192"/>
                </a:solidFill>
                <a:latin typeface="Calibri" panose="020F0502020204030204" pitchFamily="34" charset="0"/>
              </a:rPr>
              <a:t>(по всем учебным предметам) и </a:t>
            </a:r>
            <a:r>
              <a:rPr lang="ru-RU" sz="1300" i="1" dirty="0" smtClean="0">
                <a:solidFill>
                  <a:srgbClr val="2E3192"/>
                </a:solidFill>
                <a:latin typeface="Calibri" panose="020F0502020204030204" pitchFamily="34" charset="0"/>
              </a:rPr>
              <a:t>ГИА-11 </a:t>
            </a:r>
            <a:r>
              <a:rPr lang="ru-RU" sz="1300" i="1" dirty="0">
                <a:solidFill>
                  <a:srgbClr val="2E3192"/>
                </a:solidFill>
                <a:latin typeface="Calibri" panose="020F0502020204030204" pitchFamily="34" charset="0"/>
              </a:rPr>
              <a:t>( по русскому языку и математике) </a:t>
            </a:r>
            <a:endParaRPr lang="ru-RU" sz="1300" i="1" dirty="0" smtClean="0">
              <a:solidFill>
                <a:srgbClr val="2E3192"/>
              </a:solidFill>
              <a:latin typeface="Calibri" panose="020F0502020204030204" pitchFamily="34" charset="0"/>
            </a:endParaRPr>
          </a:p>
          <a:p>
            <a:pPr algn="ctr"/>
            <a:r>
              <a:rPr lang="ru-RU" sz="1300" b="1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в </a:t>
            </a:r>
            <a:r>
              <a:rPr lang="ru-RU" sz="1300" b="1" i="1" dirty="0">
                <a:solidFill>
                  <a:srgbClr val="C00000"/>
                </a:solidFill>
                <a:latin typeface="Calibri" panose="020F0502020204030204" pitchFamily="34" charset="0"/>
              </a:rPr>
              <a:t>сентябре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906297"/>
            <a:ext cx="4536504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c 1 </a:t>
            </a:r>
            <a:r>
              <a:rPr lang="ru-RU" sz="1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ноября 2016 года </a:t>
            </a:r>
          </a:p>
          <a:p>
            <a:pPr algn="ctr"/>
            <a:r>
              <a:rPr lang="ru-RU" sz="1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на официальном портале </a:t>
            </a:r>
            <a:r>
              <a:rPr lang="en-US" sz="1600" b="1" u="sng" dirty="0" err="1" smtClean="0">
                <a:solidFill>
                  <a:srgbClr val="000099"/>
                </a:solidFill>
                <a:latin typeface="Calibri" panose="020F0502020204030204" pitchFamily="34" charset="0"/>
              </a:rPr>
              <a:t>eg</a:t>
            </a:r>
            <a:r>
              <a:rPr lang="az-Cyrl-AZ" sz="1600" b="1" u="sng" dirty="0">
                <a:solidFill>
                  <a:srgbClr val="000099"/>
                </a:solidFill>
                <a:latin typeface="Calibri" panose="020F0502020204030204" pitchFamily="34" charset="0"/>
              </a:rPr>
              <a:t>e</a:t>
            </a:r>
            <a:r>
              <a:rPr lang="en-US" sz="1600" b="1" u="sng" dirty="0">
                <a:solidFill>
                  <a:srgbClr val="000099"/>
                </a:solidFill>
                <a:latin typeface="Calibri" panose="020F0502020204030204" pitchFamily="34" charset="0"/>
              </a:rPr>
              <a:t>.edu.ru </a:t>
            </a:r>
            <a:r>
              <a:rPr lang="en-US" sz="1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endParaRPr lang="ru-RU" sz="16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47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3931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7054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99"/>
                </a:solidFill>
                <a:latin typeface="Calibri" panose="020F0502020204030204" pitchFamily="34" charset="0"/>
              </a:rPr>
              <a:t>Основные </a:t>
            </a:r>
            <a:r>
              <a:rPr lang="ru-RU" sz="2400" b="1" dirty="0">
                <a:solidFill>
                  <a:srgbClr val="000099"/>
                </a:solidFill>
                <a:latin typeface="Calibri" panose="020F0502020204030204" pitchFamily="34" charset="0"/>
              </a:rPr>
              <a:t>изменения </a:t>
            </a:r>
            <a:r>
              <a:rPr lang="ru-RU" sz="2400" b="1" dirty="0" smtClean="0">
                <a:solidFill>
                  <a:srgbClr val="000099"/>
                </a:solidFill>
                <a:latin typeface="Calibri" panose="020F0502020204030204" pitchFamily="34" charset="0"/>
              </a:rPr>
              <a:t>в методических рекомендациях</a:t>
            </a:r>
            <a:endParaRPr lang="ru-RU" sz="2400" b="1" dirty="0">
              <a:solidFill>
                <a:srgbClr val="00009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4154976"/>
              </p:ext>
            </p:extLst>
          </p:nvPr>
        </p:nvGraphicFramePr>
        <p:xfrm>
          <a:off x="199975" y="801923"/>
          <a:ext cx="8928992" cy="806642"/>
        </p:xfrm>
        <a:graphic>
          <a:graphicData uri="http://schemas.openxmlformats.org/drawingml/2006/table">
            <a:tbl>
              <a:tblPr firstRow="1" firstCol="1" bandRow="1"/>
              <a:tblGrid>
                <a:gridCol w="7231746"/>
                <a:gridCol w="1697246"/>
              </a:tblGrid>
              <a:tr h="8066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Уточненные редакции методических документов, рекомендуемых к использованию при организации и проведении</a:t>
                      </a:r>
                      <a:r>
                        <a:rPr lang="ru-RU" sz="14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итогового сочинения (изложения) </a:t>
                      </a:r>
                      <a:r>
                        <a:rPr lang="ru-RU" sz="1400" b="0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в 2016/17 учебном году </a:t>
                      </a:r>
                      <a:endParaRPr lang="ru-RU" sz="1400" b="0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письмо РОН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от 17.10.2016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№ 10-764</a:t>
                      </a:r>
                      <a:endParaRPr lang="ru-RU" sz="1400" b="1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499992" y="1570520"/>
            <a:ext cx="4176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Порядок </a:t>
            </a:r>
            <a:r>
              <a:rPr lang="ru-RU" sz="1600" i="1" dirty="0">
                <a:solidFill>
                  <a:srgbClr val="C00000"/>
                </a:solidFill>
                <a:latin typeface="Calibri" panose="020F0502020204030204" pitchFamily="34" charset="0"/>
              </a:rPr>
              <a:t>внесения изменений в МР </a:t>
            </a:r>
            <a:endParaRPr lang="ru-RU" sz="1600" i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и </a:t>
            </a:r>
            <a:r>
              <a:rPr lang="ru-RU" sz="1600" i="1" dirty="0">
                <a:solidFill>
                  <a:srgbClr val="C00000"/>
                </a:solidFill>
                <a:latin typeface="Calibri" panose="020F0502020204030204" pitchFamily="34" charset="0"/>
              </a:rPr>
              <a:t>сроки выпуска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4613444"/>
              </p:ext>
            </p:extLst>
          </p:nvPr>
        </p:nvGraphicFramePr>
        <p:xfrm>
          <a:off x="4522649" y="2096737"/>
          <a:ext cx="4248472" cy="2447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  <a:gridCol w="3024336"/>
              </a:tblGrid>
              <a:tr h="835053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21</a:t>
                      </a:r>
                      <a:r>
                        <a:rPr lang="ru-RU" sz="1200" b="0" baseline="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 октября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 2016 года</a:t>
                      </a:r>
                      <a:endParaRPr lang="ru-RU" sz="1200" b="0" dirty="0">
                        <a:solidFill>
                          <a:srgbClr val="000099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T="43839" marB="4383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направление</a:t>
                      </a:r>
                      <a:r>
                        <a:rPr lang="ru-RU" sz="1200" b="0" baseline="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проектов</a:t>
                      </a:r>
                      <a:r>
                        <a:rPr lang="ru-RU" sz="1200" b="0" baseline="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методических</a:t>
                      </a:r>
                      <a:r>
                        <a:rPr lang="ru-RU" sz="1200" b="0" baseline="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 рекомендаций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 по ГИА-11</a:t>
                      </a:r>
                      <a:r>
                        <a:rPr lang="ru-RU" sz="1200" b="0" baseline="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(в режиме рецензирования) в ОИВ для обсуждения </a:t>
                      </a:r>
                      <a:r>
                        <a:rPr lang="ru-RU" sz="1200" b="1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до 31.10.2016</a:t>
                      </a:r>
                    </a:p>
                  </a:txBody>
                  <a:tcPr marT="43839" marB="43839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31 октября 2016 года</a:t>
                      </a:r>
                      <a:endParaRPr lang="ru-RU" sz="1200" b="0" dirty="0">
                        <a:solidFill>
                          <a:srgbClr val="000099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T="43839" marB="4383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сбор предложений (замечаний)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к проектам методических рекомендаций</a:t>
                      </a:r>
                    </a:p>
                  </a:txBody>
                  <a:tcPr marT="43839" marB="43839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6446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до 1 декабря 2016 года</a:t>
                      </a:r>
                      <a:endParaRPr lang="ru-RU" sz="1200" b="0" dirty="0">
                        <a:solidFill>
                          <a:srgbClr val="000099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T="43839" marB="4383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направление уточненных редакций методических рекомендаций по ГИА-9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0099"/>
                          </a:solidFill>
                          <a:latin typeface="Calibri" panose="020F0502020204030204" pitchFamily="34" charset="0"/>
                        </a:rPr>
                        <a:t>и ГИА-11 в регионы</a:t>
                      </a:r>
                    </a:p>
                  </a:txBody>
                  <a:tcPr marT="43839" marB="43839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64" y="1597562"/>
            <a:ext cx="2376264" cy="319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24296" y="1597562"/>
            <a:ext cx="2381250" cy="3160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1292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6234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55145"/>
            <a:ext cx="74564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0099"/>
                </a:solidFill>
                <a:latin typeface="Calibri" panose="020F0502020204030204" pitchFamily="34" charset="0"/>
              </a:rPr>
              <a:t>Основные </a:t>
            </a:r>
            <a:r>
              <a:rPr lang="ru-RU" sz="2800" b="1" dirty="0">
                <a:solidFill>
                  <a:srgbClr val="000099"/>
                </a:solidFill>
                <a:latin typeface="Calibri" panose="020F0502020204030204" pitchFamily="34" charset="0"/>
              </a:rPr>
              <a:t>изменения НПА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43871276"/>
              </p:ext>
            </p:extLst>
          </p:nvPr>
        </p:nvGraphicFramePr>
        <p:xfrm>
          <a:off x="651222" y="1131590"/>
          <a:ext cx="8208913" cy="3155519"/>
        </p:xfrm>
        <a:graphic>
          <a:graphicData uri="http://schemas.openxmlformats.org/drawingml/2006/table">
            <a:tbl>
              <a:tblPr firstRow="1" firstCol="1" bandRow="1"/>
              <a:tblGrid>
                <a:gridCol w="6392781"/>
                <a:gridCol w="938079"/>
                <a:gridCol w="878053"/>
              </a:tblGrid>
              <a:tr h="390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99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000099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ГИА-9</a:t>
                      </a:r>
                      <a:endParaRPr lang="ru-RU" sz="1500" b="1" dirty="0">
                        <a:solidFill>
                          <a:srgbClr val="000099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000099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ГИА-11</a:t>
                      </a:r>
                      <a:endParaRPr lang="ru-RU" sz="1500" b="1" dirty="0">
                        <a:solidFill>
                          <a:srgbClr val="000099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38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Согласование РОН руководителей РЦОИ</a:t>
                      </a: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+</a:t>
                      </a: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rgbClr val="2E3192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474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Ответственность директоров школ за </a:t>
                      </a: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работу</a:t>
                      </a:r>
                      <a:r>
                        <a:rPr lang="ru-RU" sz="1600" b="1" baseline="0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организаторов</a:t>
                      </a: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+</a:t>
                      </a: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3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Требования к подготовке кадров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+</a:t>
                      </a: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77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Обработка результатов за 10 календарных дней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+</a:t>
                      </a: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7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ВПЛ сдают ЕГЭ в досрочный и дополнительный период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Федеральные общественные наблюдатели </a:t>
                      </a:r>
                      <a:endParaRPr lang="ru-RU" sz="1600" b="1" dirty="0" smtClean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(по</a:t>
                      </a:r>
                      <a:r>
                        <a:rPr lang="ru-RU" sz="1600" b="1" baseline="0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представлению </a:t>
                      </a: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РОН)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+</a:t>
                      </a: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67575"/>
            <a:ext cx="936104" cy="69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6" y="22458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7124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48791"/>
            <a:ext cx="7740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99"/>
                </a:solidFill>
                <a:latin typeface="Calibri" panose="020F0502020204030204" pitchFamily="34" charset="0"/>
              </a:rPr>
              <a:t>Порядок аккредитации общественных наблюдателей</a:t>
            </a:r>
            <a:endParaRPr lang="ru-RU" sz="2400" b="1" dirty="0">
              <a:solidFill>
                <a:srgbClr val="00009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2068812849"/>
              </p:ext>
            </p:extLst>
          </p:nvPr>
        </p:nvGraphicFramePr>
        <p:xfrm>
          <a:off x="1403648" y="627534"/>
          <a:ext cx="7456486" cy="393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 descr="C:\Users\Afanaseva\Desktop\сам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008" y="67576"/>
            <a:ext cx="847092" cy="63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1292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2214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48791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2E3192"/>
                </a:solidFill>
                <a:latin typeface="Calibri" panose="020F0502020204030204" pitchFamily="34" charset="0"/>
              </a:rPr>
              <a:t>Качество </a:t>
            </a:r>
            <a:r>
              <a:rPr lang="ru-RU" sz="2400" b="1" dirty="0">
                <a:solidFill>
                  <a:srgbClr val="2E3192"/>
                </a:solidFill>
                <a:latin typeface="Calibri" panose="020F0502020204030204" pitchFamily="34" charset="0"/>
              </a:rPr>
              <a:t>ведения РИС </a:t>
            </a:r>
            <a:r>
              <a:rPr lang="ru-RU" sz="2400" b="1" dirty="0" smtClean="0">
                <a:solidFill>
                  <a:srgbClr val="2E3192"/>
                </a:solidFill>
                <a:latin typeface="Calibri" panose="020F0502020204030204" pitchFamily="34" charset="0"/>
              </a:rPr>
              <a:t>ЕГЭ/ГВЭ – </a:t>
            </a:r>
            <a:r>
              <a:rPr lang="ru-RU" sz="2400" b="1" dirty="0">
                <a:solidFill>
                  <a:srgbClr val="2E3192"/>
                </a:solidFill>
                <a:latin typeface="Calibri" panose="020F0502020204030204" pitchFamily="34" charset="0"/>
              </a:rPr>
              <a:t>проблемные зоны и пути решения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68900036"/>
              </p:ext>
            </p:extLst>
          </p:nvPr>
        </p:nvGraphicFramePr>
        <p:xfrm>
          <a:off x="323528" y="983695"/>
          <a:ext cx="8424936" cy="3314200"/>
        </p:xfrm>
        <a:graphic>
          <a:graphicData uri="http://schemas.openxmlformats.org/drawingml/2006/table">
            <a:tbl>
              <a:tblPr firstRow="1" firstCol="1" bandRow="1"/>
              <a:tblGrid>
                <a:gridCol w="3149509"/>
                <a:gridCol w="2755821"/>
                <a:gridCol w="2519606"/>
              </a:tblGrid>
              <a:tr h="4633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b="1" dirty="0">
                        <a:solidFill>
                          <a:srgbClr val="2E319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2016 год</a:t>
                      </a:r>
                      <a:endParaRPr lang="ru-RU" sz="1800" b="1" dirty="0">
                        <a:solidFill>
                          <a:srgbClr val="2E319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2017 год</a:t>
                      </a:r>
                      <a:endParaRPr lang="ru-RU" sz="1800" b="1" dirty="0">
                        <a:solidFill>
                          <a:srgbClr val="2E319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633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Выверка </a:t>
                      </a:r>
                      <a:r>
                        <a:rPr lang="ru-RU" sz="1800" b="1" dirty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сведений</a:t>
                      </a:r>
                      <a:endParaRPr lang="ru-RU" sz="1800" b="1" dirty="0">
                        <a:solidFill>
                          <a:srgbClr val="2E319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до </a:t>
                      </a:r>
                      <a:r>
                        <a:rPr lang="ru-RU" sz="1800" dirty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10 февраля</a:t>
                      </a:r>
                      <a:endParaRPr lang="ru-RU" sz="1800" dirty="0">
                        <a:solidFill>
                          <a:srgbClr val="2E319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до </a:t>
                      </a:r>
                      <a:r>
                        <a:rPr lang="ru-RU" sz="1800" dirty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28 февраля</a:t>
                      </a:r>
                      <a:endParaRPr lang="ru-RU" sz="1800" dirty="0">
                        <a:solidFill>
                          <a:srgbClr val="2E319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5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Блокировка</a:t>
                      </a:r>
                      <a:endParaRPr lang="ru-RU" sz="1800" b="1" dirty="0">
                        <a:solidFill>
                          <a:srgbClr val="2E319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с 11 </a:t>
                      </a:r>
                      <a:r>
                        <a:rPr lang="ru-RU" sz="1800" dirty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февраля по 3 марта – отдельные письма</a:t>
                      </a:r>
                      <a:endParaRPr lang="ru-RU" sz="1800" dirty="0">
                        <a:solidFill>
                          <a:srgbClr val="2E319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2E319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с </a:t>
                      </a:r>
                      <a:r>
                        <a:rPr lang="ru-RU" sz="1800" dirty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4 марта письма не рассматривались</a:t>
                      </a:r>
                      <a:endParaRPr lang="ru-RU" sz="1800" dirty="0">
                        <a:solidFill>
                          <a:srgbClr val="2E319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с </a:t>
                      </a:r>
                      <a:r>
                        <a:rPr lang="ru-RU" sz="1800" dirty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1 марта письма рассматриваться </a:t>
                      </a:r>
                      <a:endParaRPr lang="ru-RU" sz="1800" dirty="0" smtClean="0">
                        <a:solidFill>
                          <a:srgbClr val="2E319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не </a:t>
                      </a:r>
                      <a:r>
                        <a:rPr lang="ru-RU" sz="1800" b="1" dirty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будут</a:t>
                      </a:r>
                      <a:endParaRPr lang="ru-RU" sz="1800" b="1" dirty="0">
                        <a:solidFill>
                          <a:srgbClr val="2E319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8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Окно </a:t>
                      </a:r>
                      <a:r>
                        <a:rPr lang="ru-RU" sz="1800" b="1" dirty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для разблокировки</a:t>
                      </a:r>
                      <a:endParaRPr lang="ru-RU" sz="1800" b="1" dirty="0">
                        <a:solidFill>
                          <a:srgbClr val="2E319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25-29 апреля</a:t>
                      </a:r>
                      <a:endParaRPr lang="ru-RU" sz="1800" dirty="0">
                        <a:solidFill>
                          <a:srgbClr val="2E319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2E319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25 апреля – 10 мая</a:t>
                      </a:r>
                      <a:endParaRPr lang="ru-RU" sz="1800" dirty="0">
                        <a:solidFill>
                          <a:srgbClr val="2E319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3528" y="4482079"/>
            <a:ext cx="8424936" cy="321920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ВПЛ: досрочный + дополнительный периоды + отдельный ППЭ</a:t>
            </a:r>
            <a:endParaRPr lang="ru-RU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899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-26268" y="0"/>
            <a:ext cx="1871531" cy="5143500"/>
          </a:xfrm>
          <a:prstGeom prst="rect">
            <a:avLst/>
          </a:prstGeom>
        </p:spPr>
      </p:pic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3166" y="72793"/>
            <a:ext cx="979432" cy="71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534855" y="143651"/>
            <a:ext cx="72946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spc="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ЕГЭ туристы</a:t>
            </a:r>
            <a:endParaRPr lang="ru-RU" sz="4400" b="1" spc="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с двумя вырезанными противолежащими углами 14"/>
          <p:cNvSpPr/>
          <p:nvPr/>
        </p:nvSpPr>
        <p:spPr>
          <a:xfrm>
            <a:off x="773832" y="4917746"/>
            <a:ext cx="8370168" cy="21602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/>
              <a:t>Министерство образования и науки Республики Татарстан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34855" y="1383624"/>
            <a:ext cx="65527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выпускников текущего года с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паспортами,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выданными не на территории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Татарстан 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с двумя вырезанными противолежащими углами 15"/>
          <p:cNvSpPr/>
          <p:nvPr/>
        </p:nvSpPr>
        <p:spPr>
          <a:xfrm>
            <a:off x="2981586" y="2949792"/>
            <a:ext cx="2816884" cy="844808"/>
          </a:xfrm>
          <a:prstGeom prst="snip2DiagRect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31 человек</a:t>
            </a:r>
            <a:endParaRPr kumimoji="0" lang="ru-RU" sz="3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46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247"/>
          <a:stretch/>
        </p:blipFill>
        <p:spPr bwMode="auto">
          <a:xfrm>
            <a:off x="-70720" y="19030"/>
            <a:ext cx="919289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251" y="207491"/>
            <a:ext cx="8569269" cy="564059"/>
          </a:xfrm>
        </p:spPr>
        <p:txBody>
          <a:bodyPr>
            <a:noAutofit/>
          </a:bodyPr>
          <a:lstStyle/>
          <a:p>
            <a:pPr algn="ctr"/>
            <a:r>
              <a:rPr lang="ru-RU" sz="2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Рейтинг муниципальных образований</a:t>
            </a:r>
            <a:br>
              <a:rPr lang="ru-RU" sz="2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ru-RU" sz="2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по организационно-технологическому сопровождению ГИА-11</a:t>
            </a:r>
            <a:endParaRPr lang="ru-RU" sz="2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4" y="153648"/>
            <a:ext cx="676250" cy="67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3"/>
          <p:cNvSpPr txBox="1">
            <a:spLocks/>
          </p:cNvSpPr>
          <p:nvPr/>
        </p:nvSpPr>
        <p:spPr>
          <a:xfrm>
            <a:off x="6974904" y="4818186"/>
            <a:ext cx="2133600" cy="273844"/>
          </a:xfrm>
          <a:prstGeom prst="rect">
            <a:avLst/>
          </a:prstGeom>
        </p:spPr>
        <p:txBody>
          <a:bodyPr vert="horz" lIns="91410" tIns="45705" rIns="91410" bIns="45705" rtlCol="0" anchor="ctr"/>
          <a:lstStyle>
            <a:defPPr>
              <a:defRPr lang="ru-RU"/>
            </a:defPPr>
            <a:lvl1pPr marL="0" algn="r" defTabSz="9140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22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63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9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124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145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67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200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228" algn="l" defTabSz="91406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5E0CB1-8A1B-4CAB-B415-0D442957130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843142" y="944111"/>
            <a:ext cx="24878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58996037"/>
              </p:ext>
            </p:extLst>
          </p:nvPr>
        </p:nvGraphicFramePr>
        <p:xfrm>
          <a:off x="395536" y="1059582"/>
          <a:ext cx="1800200" cy="2514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0200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Агрызский</a:t>
                      </a:r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Лаишевский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Кайбицкий</a:t>
                      </a:r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Мензелинский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Аксубаевский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Дрожжановский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Высокогорский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Заинский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Кукморский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Нурлатский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35982600"/>
              </p:ext>
            </p:extLst>
          </p:nvPr>
        </p:nvGraphicFramePr>
        <p:xfrm>
          <a:off x="2771800" y="1062422"/>
          <a:ext cx="3672408" cy="3749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6204"/>
                <a:gridCol w="1836204"/>
              </a:tblGrid>
              <a:tr h="82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г.Набережные Челны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Муслюмовский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2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Буинский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Алексеевский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2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Сабинский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Тукаевский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2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Бугульминский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Апастовский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2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Камско-Устьинский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Зеленодольский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2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Лениногорский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Сармановский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2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Рыбно-Слободский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Верхнеуслонский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2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Тюлячинский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Актанышский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2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Тетюшский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Нижнекамский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2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Ютазинский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Балтасинский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2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Спасский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Алькеевский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2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Кировский-Московский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Менделеевский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2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Бавлинский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Муслюмовский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2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Елабужский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Алексеевский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2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Пестречинский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Тукаевский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2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Арский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Апастовский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83723902"/>
              </p:ext>
            </p:extLst>
          </p:nvPr>
        </p:nvGraphicFramePr>
        <p:xfrm>
          <a:off x="6948264" y="1059582"/>
          <a:ext cx="1949483" cy="3002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9483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Советский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Азнакаевский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Атнинский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Мамадышский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Чистопольский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Новошешминский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Черемшанский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Авиастроительный - Ново-Савиновский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Альметьевский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362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Вахитовский - Приволжский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25276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666167" cy="5143500"/>
          </a:xfrm>
          <a:prstGeom prst="rect">
            <a:avLst/>
          </a:prstGeom>
        </p:spPr>
      </p:pic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18" y="82483"/>
            <a:ext cx="979432" cy="7187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798184" y="4927435"/>
            <a:ext cx="8370168" cy="21602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14891" y="88783"/>
            <a:ext cx="72946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справка</a:t>
            </a:r>
          </a:p>
        </p:txBody>
      </p:sp>
      <p:pic>
        <p:nvPicPr>
          <p:cNvPr id="1026" name="Picture 2" descr="Z:\Dist\Для презентации\справка для слайд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287" y="1059582"/>
            <a:ext cx="3115426" cy="33260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37518" y="1491630"/>
            <a:ext cx="394575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/>
                <a:ea typeface="Calibri"/>
              </a:rPr>
              <a:t>Письмо Федеральной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Calibri"/>
              </a:rPr>
              <a:t>службы по надзору в сфере образования № 02-153 от 17 апреля 2015г и Министерства здравоохранения Российской Федерации № 14-1/10/2-1396 от 15 апреля 2015  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960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55145"/>
            <a:ext cx="74564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99"/>
                </a:solidFill>
                <a:latin typeface="Calibri" panose="020F0502020204030204" pitchFamily="34" charset="0"/>
              </a:rPr>
              <a:t>Проведение родительских собраний </a:t>
            </a:r>
          </a:p>
          <a:p>
            <a:pPr algn="ctr"/>
            <a:r>
              <a:rPr lang="ru-RU" sz="2800" b="1" dirty="0" smtClean="0">
                <a:solidFill>
                  <a:srgbClr val="000099"/>
                </a:solidFill>
                <a:latin typeface="Calibri" panose="020F0502020204030204" pitchFamily="34" charset="0"/>
              </a:rPr>
              <a:t>и классных часов  </a:t>
            </a:r>
            <a:endParaRPr lang="ru-RU" sz="2800" b="1" dirty="0">
              <a:solidFill>
                <a:srgbClr val="000099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4824" y="1109252"/>
            <a:ext cx="824857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40768" y="1126794"/>
            <a:ext cx="7848872" cy="65286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Места, сроки и порядок подачи заявления на участие в итоговом сочинении (изложении) и ГИА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71680" y="1923678"/>
            <a:ext cx="7848872" cy="5040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Порядок проведения итогового сочинения (изложения) и ГИА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40768" y="2571750"/>
            <a:ext cx="7882780" cy="62997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 предметов на прохождение ГИА, в том числе по математике профильного и базового уровней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0768" y="3363839"/>
            <a:ext cx="7882780" cy="64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Перечень запрещенных и допустимых средств в пункте проведения экзамена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74676" y="4155926"/>
            <a:ext cx="7848872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Процедуры </a:t>
            </a: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завершения экзамена по уважительной причине и удаления с экзамена</a:t>
            </a:r>
          </a:p>
          <a:p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072" y="14095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0973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55145"/>
            <a:ext cx="74564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99"/>
                </a:solidFill>
                <a:latin typeface="Calibri" panose="020F0502020204030204" pitchFamily="34" charset="0"/>
              </a:rPr>
              <a:t>Проведение родительских собраний </a:t>
            </a:r>
          </a:p>
          <a:p>
            <a:pPr algn="ctr"/>
            <a:r>
              <a:rPr lang="ru-RU" sz="2800" b="1" dirty="0" smtClean="0">
                <a:solidFill>
                  <a:srgbClr val="000099"/>
                </a:solidFill>
                <a:latin typeface="Calibri" panose="020F0502020204030204" pitchFamily="34" charset="0"/>
              </a:rPr>
              <a:t>и классных часов  </a:t>
            </a:r>
            <a:endParaRPr lang="ru-RU" sz="2800" b="1" dirty="0">
              <a:solidFill>
                <a:srgbClr val="000099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59" y="1109252"/>
            <a:ext cx="82485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endParaRPr lang="ru-RU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8515" y="1096274"/>
            <a:ext cx="7848872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допуска к ГИА в резервные дни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8515" y="1808764"/>
            <a:ext cx="7848872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Сроки и места ознакомления с результатами ГИА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8515" y="2499742"/>
            <a:ext cx="7881916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Сроки</a:t>
            </a: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места и порядок подачи апелляции о нарушении установленного порядка проведения ГИА и о несогласии с выставленными баллами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8515" y="3219822"/>
            <a:ext cx="7881916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Минимальное количество баллов, необходимое для получения аттестата и поступления в образовательную организацию высшего образования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78515" y="3948286"/>
            <a:ext cx="7881916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Оказание психологической помощи при необходимости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072" y="14095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803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648072" y="141480"/>
            <a:ext cx="8388424" cy="972107"/>
          </a:xfrm>
        </p:spPr>
        <p:txBody>
          <a:bodyPr>
            <a:noAutofit/>
          </a:bodyPr>
          <a:lstStyle/>
          <a:p>
            <a:r>
              <a:rPr lang="ru-RU" alt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ahoma" pitchFamily="34" charset="0"/>
                <a:cs typeface="Tahoma" pitchFamily="34" charset="0"/>
              </a:rPr>
              <a:t> </a:t>
            </a:r>
            <a:endParaRPr lang="ru-RU" sz="24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2160" y="58845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0099"/>
                </a:solidFill>
              </a:rPr>
              <a:t>«Дорожная карта» подготовки </a:t>
            </a:r>
            <a:r>
              <a:rPr lang="ru-RU" b="1" dirty="0" smtClean="0">
                <a:solidFill>
                  <a:srgbClr val="000099"/>
                </a:solidFill>
              </a:rPr>
              <a:t>выпускников к ГИА</a:t>
            </a:r>
            <a:endParaRPr lang="ru-RU" i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1703772"/>
              </p:ext>
            </p:extLst>
          </p:nvPr>
        </p:nvGraphicFramePr>
        <p:xfrm>
          <a:off x="323528" y="428179"/>
          <a:ext cx="8496943" cy="4638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9253"/>
                <a:gridCol w="3648774"/>
                <a:gridCol w="2124458"/>
                <a:gridCol w="2124458"/>
              </a:tblGrid>
              <a:tr h="187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99"/>
                          </a:solidFill>
                          <a:effectLst/>
                        </a:rPr>
                        <a:t>№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99"/>
                          </a:solidFill>
                          <a:effectLst/>
                        </a:rPr>
                        <a:t>Мероприятие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99"/>
                          </a:solidFill>
                          <a:effectLst/>
                        </a:rPr>
                        <a:t>Срок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99"/>
                          </a:solidFill>
                          <a:effectLst/>
                        </a:rPr>
                        <a:t>Ответственные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7011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99"/>
                          </a:solidFill>
                          <a:effectLst/>
                        </a:rPr>
                        <a:t>Сентябрь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4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99"/>
                          </a:solidFill>
                          <a:effectLst/>
                        </a:rPr>
                        <a:t>1.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Анкетирование выпускников 11-х классов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до 10.09.</a:t>
                      </a:r>
                      <a:endParaRPr lang="ru-RU" sz="1100" b="1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Администрация ТКК</a:t>
                      </a:r>
                      <a:endParaRPr lang="ru-RU" sz="1100" b="1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26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99"/>
                          </a:solidFill>
                          <a:effectLst/>
                        </a:rPr>
                        <a:t>2.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Определение выпускников группы «риска»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до 10.09.</a:t>
                      </a:r>
                      <a:endParaRPr lang="ru-RU" sz="1100" b="1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Педагоги-предметники ТКК</a:t>
                      </a:r>
                      <a:endParaRPr lang="ru-RU" sz="1100" b="1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26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99"/>
                          </a:solidFill>
                          <a:effectLst/>
                        </a:rPr>
                        <a:t>3.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Определение выпускников группы «80+»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до 10.09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Педагоги-предметники ТКК</a:t>
                      </a:r>
                      <a:endParaRPr lang="ru-RU" sz="1100" b="1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4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99"/>
                          </a:solidFill>
                          <a:effectLst/>
                        </a:rPr>
                        <a:t>4.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Родительское собрание «Итоги ГИА 2016 года. Чем вы можете помочь своему ребенку в сложный период подготовки и сдачи ЕГЭ?»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до 15.09.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Администрация ТКК, </a:t>
                      </a:r>
                      <a:r>
                        <a:rPr lang="ru-RU" sz="1100" b="1" dirty="0" err="1">
                          <a:solidFill>
                            <a:srgbClr val="000099"/>
                          </a:solidFill>
                          <a:effectLst/>
                        </a:rPr>
                        <a:t>кл.руководители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5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99"/>
                          </a:solidFill>
                          <a:effectLst/>
                        </a:rPr>
                        <a:t>5.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Подготовка к ЕГЭ по математике</a:t>
                      </a:r>
                      <a:endParaRPr lang="ru-RU" sz="1100" b="1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еженедельно, доп.часы</a:t>
                      </a:r>
                      <a:endParaRPr lang="ru-RU" sz="1100" b="1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Выпускающий учитель математики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5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99"/>
                          </a:solidFill>
                          <a:effectLst/>
                        </a:rPr>
                        <a:t>6.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Подготовка к ЕГЭ по русскому языку</a:t>
                      </a:r>
                      <a:endParaRPr lang="ru-RU" sz="1100" b="1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еженедельно, доп.часы</a:t>
                      </a:r>
                      <a:endParaRPr lang="ru-RU" sz="1100" b="1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Выпускающий учитель русского языка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4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99"/>
                          </a:solidFill>
                          <a:effectLst/>
                        </a:rPr>
                        <a:t>7.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Индивидуальная работа с учениками группы «риска»</a:t>
                      </a:r>
                      <a:endParaRPr lang="ru-RU" sz="1100" b="1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еженедельно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(2 часа)</a:t>
                      </a:r>
                      <a:endParaRPr lang="ru-RU" sz="1100" b="1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Дополнительно привлеченный учитель математики и учитель русского языка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4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99"/>
                          </a:solidFill>
                          <a:effectLst/>
                        </a:rPr>
                        <a:t>8.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Индивидуальная работа с учениками группы «80+»</a:t>
                      </a:r>
                      <a:endParaRPr lang="ru-RU" sz="1100" b="1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еженедельно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(2 часа)</a:t>
                      </a:r>
                      <a:endParaRPr lang="ru-RU" sz="1100" b="1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Дополнительно привлеченный учитель математики и учитель русского языка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4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99"/>
                          </a:solidFill>
                          <a:effectLst/>
                        </a:rPr>
                        <a:t>9.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Тренировочное тестирование «Решу ЕГЭ»- математика и русский язык –выявление пробелов в знаниях выпускников</a:t>
                      </a:r>
                      <a:endParaRPr lang="ru-RU" sz="1100" b="1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1 раз в неделю</a:t>
                      </a:r>
                      <a:endParaRPr lang="ru-RU" sz="1100" b="1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Педагоги-предметники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(Система «</a:t>
                      </a:r>
                      <a:r>
                        <a:rPr lang="ru-RU" sz="1100" b="1" dirty="0" err="1">
                          <a:solidFill>
                            <a:srgbClr val="000099"/>
                          </a:solidFill>
                          <a:effectLst/>
                        </a:rPr>
                        <a:t>Статград</a:t>
                      </a: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»)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 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5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99"/>
                          </a:solidFill>
                          <a:effectLst/>
                        </a:rPr>
                        <a:t>10. 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Классный час « Особенности государственной итоговой аттестации в 11 классе: общая информация»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</a:rPr>
                        <a:t>до 20.09.</a:t>
                      </a:r>
                      <a:endParaRPr lang="ru-RU" sz="1100" b="1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solidFill>
                            <a:srgbClr val="000099"/>
                          </a:solidFill>
                          <a:effectLst/>
                        </a:rPr>
                        <a:t>Кл.руководители</a:t>
                      </a: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</a:rPr>
                        <a:t> ТКК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303260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648072" y="141480"/>
            <a:ext cx="8388424" cy="972107"/>
          </a:xfrm>
        </p:spPr>
        <p:txBody>
          <a:bodyPr>
            <a:noAutofit/>
          </a:bodyPr>
          <a:lstStyle/>
          <a:p>
            <a:r>
              <a:rPr lang="ru-RU" alt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ahoma" pitchFamily="34" charset="0"/>
                <a:cs typeface="Tahoma" pitchFamily="34" charset="0"/>
              </a:rPr>
              <a:t> </a:t>
            </a:r>
            <a:endParaRPr lang="ru-RU" sz="24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2160" y="58845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0099"/>
                </a:solidFill>
              </a:rPr>
              <a:t>«Дорожная карта» подготовки </a:t>
            </a:r>
            <a:r>
              <a:rPr lang="ru-RU" b="1" dirty="0" smtClean="0">
                <a:solidFill>
                  <a:srgbClr val="000099"/>
                </a:solidFill>
              </a:rPr>
              <a:t>выпускников к ГИА</a:t>
            </a:r>
            <a:endParaRPr lang="ru-RU" i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98449397"/>
              </p:ext>
            </p:extLst>
          </p:nvPr>
        </p:nvGraphicFramePr>
        <p:xfrm>
          <a:off x="323528" y="428179"/>
          <a:ext cx="8496943" cy="46448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9253"/>
                <a:gridCol w="3648774"/>
                <a:gridCol w="2124458"/>
                <a:gridCol w="2124458"/>
              </a:tblGrid>
              <a:tr h="187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Мероприятие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Срок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Ответственные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7011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4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1.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Разбор результатов пробного ЕГЭ по математике и русскому языку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3.12.-4.12.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Методист УО Нижнекамского района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26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2.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Индивидуальная работа с учениками группы «риска»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еженедельно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 часа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Дополнительно привлеченный учитель математики и учитель русского языка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26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3.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Индивидуальная работа с учениками группы «80+»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еженедельно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 часа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Дополнительно привлеченный учитель математики и учитель русского языка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4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4.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Подготовка к ЕГЭ по математике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еженедельно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доп.часы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Выпускающий учитель математики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5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5.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Подготовка к ЕГЭ по русскому языку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еженедельно,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доп.часы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Выпускающий учитель русского языка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5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6.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On</a:t>
                      </a: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line</a:t>
                      </a: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уроки по математике (задания второй части), русскому языку, написанию сочинения с экспертами РЦМКО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не менее 3-х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РЦМКО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4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7.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Тренировочное тестирование «Решу ЕГЭ»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еженедельно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Педагоги – предметники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(Система «</a:t>
                      </a:r>
                      <a:r>
                        <a:rPr lang="ru-RU" sz="1100" b="1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Статград</a:t>
                      </a: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»)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4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8.</a:t>
                      </a:r>
                      <a:endParaRPr lang="ru-RU" sz="11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2587" marR="22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Родительское собрание «Результаты итогового сочинения. Сроки и места ознакомления с результатами ГИА.»</a:t>
                      </a:r>
                      <a:endParaRPr lang="ru-RU" sz="1100">
                        <a:solidFill>
                          <a:srgbClr val="000099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 неделя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Кл.руководители</a:t>
                      </a:r>
                      <a:r>
                        <a:rPr lang="ru-RU" sz="1100" b="1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ТКК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113198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403648" y="205978"/>
            <a:ext cx="7488832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105272" y="2571751"/>
            <a:ext cx="7715200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6400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971600" y="1275607"/>
            <a:ext cx="7992888" cy="2268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</a:b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2" name="Заголовок 2"/>
          <p:cNvSpPr>
            <a:spLocks noGrp="1"/>
          </p:cNvSpPr>
          <p:nvPr>
            <p:ph type="ctrTitle"/>
          </p:nvPr>
        </p:nvSpPr>
        <p:spPr>
          <a:xfrm>
            <a:off x="1475656" y="17194"/>
            <a:ext cx="7488832" cy="74559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Тематические направления </a:t>
            </a: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итогового сочинения </a:t>
            </a:r>
            <a:b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2016-2017 </a:t>
            </a:r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учебном году</a:t>
            </a:r>
            <a:endParaRPr lang="ru-RU" sz="2400" b="1" dirty="0">
              <a:solidFill>
                <a:srgbClr val="000099"/>
              </a:solidFill>
              <a:latin typeface="+mn-lt"/>
            </a:endParaRPr>
          </a:p>
        </p:txBody>
      </p:sp>
      <p:pic>
        <p:nvPicPr>
          <p:cNvPr id="18" name="Picture 2" descr="C:\Users\Afanaseva\Desktop\сам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2288536"/>
              </p:ext>
            </p:extLst>
          </p:nvPr>
        </p:nvGraphicFramePr>
        <p:xfrm>
          <a:off x="323528" y="712228"/>
          <a:ext cx="8640960" cy="434379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676049"/>
                <a:gridCol w="6964911"/>
              </a:tblGrid>
              <a:tr h="3129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99"/>
                          </a:solidFill>
                          <a:effectLst/>
                        </a:rPr>
                        <a:t>Тематическое</a:t>
                      </a:r>
                      <a:br>
                        <a:rPr lang="ru-RU" sz="900" b="1" dirty="0">
                          <a:solidFill>
                            <a:srgbClr val="000099"/>
                          </a:solidFill>
                          <a:effectLst/>
                        </a:rPr>
                      </a:br>
                      <a:r>
                        <a:rPr lang="ru-RU" sz="900" b="1" dirty="0">
                          <a:solidFill>
                            <a:srgbClr val="000099"/>
                          </a:solidFill>
                          <a:effectLst/>
                        </a:rPr>
                        <a:t>направление</a:t>
                      </a:r>
                      <a:endParaRPr lang="ru-RU" sz="900" b="1" dirty="0">
                        <a:solidFill>
                          <a:srgbClr val="0000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99"/>
                          </a:solidFill>
                          <a:effectLst/>
                        </a:rPr>
                        <a:t>Комментарий</a:t>
                      </a:r>
                      <a:endParaRPr lang="ru-RU" sz="900" b="1" dirty="0">
                        <a:solidFill>
                          <a:srgbClr val="0000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39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«Разум и чувство»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Направление предполагает раздумье о разуме и чувстве как двух важнейших составляющих внутреннего мира человека, которые влияют на его устремления и поступки. Разум и чувство могут быть рассмотрены как в гармоническом единстве, так и в сложном противоборстве, составляющем внутренний конфликт</a:t>
                      </a:r>
                      <a:r>
                        <a:rPr lang="ru-RU" sz="900" b="0" i="0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b="0" i="0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личности.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 разума и чувства интересна для писателей разных культур и эпох: герои литературных произведений нередко оказываются перед выбором между велением чувства и подсказкой разума.</a:t>
                      </a:r>
                      <a:endParaRPr lang="ru-RU" sz="900" b="1" dirty="0">
                        <a:solidFill>
                          <a:srgbClr val="0000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498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«Честь и бесчестие»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В основе направления лежат полярные понятия, связанные с выбором человека: быть верным голосу совести, следовать моральным принципам или идти путем предательства, лжи и лицемерия.</a:t>
                      </a:r>
                      <a:r>
                        <a:rPr lang="ru-RU" sz="900" dirty="0" smtClean="0">
                          <a:solidFill>
                            <a:srgbClr val="000099"/>
                          </a:solidFill>
                        </a:rPr>
                        <a:t/>
                      </a:r>
                      <a:br>
                        <a:rPr lang="ru-RU" sz="900" dirty="0" smtClean="0">
                          <a:solidFill>
                            <a:srgbClr val="000099"/>
                          </a:solidFill>
                        </a:rPr>
                      </a:br>
                      <a:r>
                        <a:rPr lang="ru-RU" sz="900" b="0" i="0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Многие писатели сосредотачивали внимание на изображении разных проявлений человека: от верности нравственным правилам до различных форм компромисса с совестью, вплоть до глубокого морального падения личности.</a:t>
                      </a:r>
                      <a:endParaRPr lang="ru-RU" sz="900" b="1" dirty="0">
                        <a:solidFill>
                          <a:srgbClr val="0000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397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«Победа и поражение»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Направление позволяет размышлять о победе и поражении в разных аспектах: социально-историческом, нравственно-философском, психологическом. Рассуждение может быть связано как с внешними конфликтными событиями в жизни человека, страны, мира, так и с внутренней борьбой человека с самим собой, ее причинами и результатами.</a:t>
                      </a:r>
                      <a:r>
                        <a:rPr lang="ru-RU" sz="900" dirty="0" smtClean="0">
                          <a:solidFill>
                            <a:srgbClr val="000099"/>
                          </a:solidFill>
                        </a:rPr>
                        <a:t/>
                      </a:r>
                      <a:br>
                        <a:rPr lang="ru-RU" sz="900" dirty="0" smtClean="0">
                          <a:solidFill>
                            <a:srgbClr val="000099"/>
                          </a:solidFill>
                        </a:rPr>
                      </a:br>
                      <a:r>
                        <a:rPr lang="ru-RU" sz="900" b="0" i="0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литературных произведениях нередко показана неоднозначность и относительность понятий «победа» и «поражение» в разных исторических условиях и жизненных ситуациях.</a:t>
                      </a:r>
                      <a:endParaRPr lang="ru-RU" sz="900" b="1" dirty="0">
                        <a:solidFill>
                          <a:srgbClr val="0000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397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«Опыт и ошибки»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В рамках направления возможны рассуждения о ценности духовного и практического опыта отдельной личности, народа, человечества в целом, о цене ошибок на пути познания мира, обретения жизненного опыта.</a:t>
                      </a:r>
                      <a:r>
                        <a:rPr lang="ru-RU" sz="900" dirty="0" smtClean="0">
                          <a:solidFill>
                            <a:srgbClr val="000099"/>
                          </a:solidFill>
                        </a:rPr>
                        <a:t/>
                      </a:r>
                      <a:br>
                        <a:rPr lang="ru-RU" sz="900" dirty="0" smtClean="0">
                          <a:solidFill>
                            <a:srgbClr val="000099"/>
                          </a:solidFill>
                        </a:rPr>
                      </a:br>
                      <a:r>
                        <a:rPr lang="ru-RU" sz="900" b="0" i="0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Литература часто заставляет задуматься о взаимосвязи опыта и ошибок: об опыте, предотвращающем ошибки, об ошибках, без которых невозможно движение по жизненному пути, и об ошибках непоправимых, трагических.</a:t>
                      </a:r>
                      <a:endParaRPr lang="ru-RU" sz="900" b="1" dirty="0">
                        <a:solidFill>
                          <a:srgbClr val="0000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397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«Дружба и вражда»</a:t>
                      </a:r>
                      <a:endParaRPr lang="ru-RU" sz="1100" b="1" dirty="0">
                        <a:solidFill>
                          <a:srgbClr val="0000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Направление нацеливает на рассуждение о ценности человеческой дружбы, о путях достижения взаимопонимания между отдельными людьми, их сообществами и даже целыми народами, а также об истоках и последствиях вражды между ними.</a:t>
                      </a:r>
                      <a:r>
                        <a:rPr lang="ru-RU" sz="900" dirty="0" smtClean="0">
                          <a:solidFill>
                            <a:srgbClr val="000099"/>
                          </a:solidFill>
                        </a:rPr>
                        <a:t/>
                      </a:r>
                      <a:br>
                        <a:rPr lang="ru-RU" sz="900" dirty="0" smtClean="0">
                          <a:solidFill>
                            <a:srgbClr val="000099"/>
                          </a:solidFill>
                        </a:rPr>
                      </a:br>
                      <a:r>
                        <a:rPr lang="ru-RU" sz="900" b="0" i="0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Содержание многих литературных произведений связано с теплотой человеческих отношений или неприязнью людей, с перерастанием дружбы во вражду или наоборот, с изображением человека, способного или не способного ценить дружбу, умеющего преодолевать конфликты или сеющего вражду.</a:t>
                      </a:r>
                      <a:endParaRPr lang="ru-RU" sz="900" b="1" dirty="0">
                        <a:solidFill>
                          <a:srgbClr val="000099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421" marR="304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10640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648072" y="141480"/>
            <a:ext cx="8388424" cy="972107"/>
          </a:xfrm>
        </p:spPr>
        <p:txBody>
          <a:bodyPr>
            <a:noAutofit/>
          </a:bodyPr>
          <a:lstStyle/>
          <a:p>
            <a:r>
              <a:rPr lang="ru-RU" alt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ahoma" pitchFamily="34" charset="0"/>
                <a:cs typeface="Tahoma" pitchFamily="34" charset="0"/>
              </a:rPr>
              <a:t> </a:t>
            </a:r>
            <a:endParaRPr lang="ru-RU" sz="24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79512" y="1005576"/>
            <a:ext cx="8640960" cy="4158463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6800" dirty="0" smtClean="0">
                <a:solidFill>
                  <a:srgbClr val="000099"/>
                </a:solidFill>
              </a:rPr>
              <a:t> </a:t>
            </a:r>
            <a:r>
              <a:rPr lang="ru-RU" sz="7200" dirty="0" smtClean="0">
                <a:solidFill>
                  <a:srgbClr val="000099"/>
                </a:solidFill>
              </a:rPr>
              <a:t>обучающиеся </a:t>
            </a:r>
            <a:r>
              <a:rPr lang="ru-RU" sz="7200" dirty="0">
                <a:solidFill>
                  <a:srgbClr val="000099"/>
                </a:solidFill>
              </a:rPr>
              <a:t>по образовательным программам среднего общего </a:t>
            </a:r>
            <a:r>
              <a:rPr lang="ru-RU" sz="7200" dirty="0" smtClean="0">
                <a:solidFill>
                  <a:srgbClr val="000099"/>
                </a:solidFill>
              </a:rPr>
              <a:t>образования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7200" dirty="0">
              <a:solidFill>
                <a:srgbClr val="000099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7200" dirty="0" smtClean="0">
                <a:solidFill>
                  <a:srgbClr val="000099"/>
                </a:solidFill>
              </a:rPr>
              <a:t> иностранные </a:t>
            </a:r>
            <a:r>
              <a:rPr lang="ru-RU" sz="7200" dirty="0">
                <a:solidFill>
                  <a:srgbClr val="000099"/>
                </a:solidFill>
              </a:rPr>
              <a:t>граждане, лица без гражданства, беженцы и вынужденные переселенцы, освоившие образовательные программы среднего общего образования в очной, очно-заочной или заочной формах, а также для лиц, освоивших образовательные программы среднего общего образования в форме семейного образования или </a:t>
            </a:r>
            <a:r>
              <a:rPr lang="ru-RU" sz="7200" dirty="0" smtClean="0">
                <a:solidFill>
                  <a:srgbClr val="000099"/>
                </a:solidFill>
              </a:rPr>
              <a:t>самообразования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7200" dirty="0">
              <a:solidFill>
                <a:srgbClr val="000099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7200" dirty="0" smtClean="0">
                <a:solidFill>
                  <a:srgbClr val="000099"/>
                </a:solidFill>
              </a:rPr>
              <a:t> обучающиеся</a:t>
            </a:r>
            <a:r>
              <a:rPr lang="ru-RU" sz="7200" dirty="0">
                <a:solidFill>
                  <a:srgbClr val="000099"/>
                </a:solidFill>
              </a:rPr>
              <a:t>, получающие среднее общее образование в рамках освоения образовательных программ среднего профессионального образования, в том числе образовательных программ среднего профессионального образования, интегрированных с образовательными </a:t>
            </a:r>
            <a:r>
              <a:rPr lang="ru-RU" sz="7200" dirty="0" smtClean="0">
                <a:solidFill>
                  <a:srgbClr val="000099"/>
                </a:solidFill>
              </a:rPr>
              <a:t>программами основного общего и </a:t>
            </a:r>
            <a:r>
              <a:rPr lang="ru-RU" sz="7200" dirty="0">
                <a:solidFill>
                  <a:srgbClr val="000099"/>
                </a:solidFill>
              </a:rPr>
              <a:t>среднего общего </a:t>
            </a:r>
            <a:r>
              <a:rPr lang="ru-RU" sz="7200" dirty="0" smtClean="0">
                <a:solidFill>
                  <a:srgbClr val="000099"/>
                </a:solidFill>
              </a:rPr>
              <a:t>образования (в случае участия в ГИА в качестве экстернов с последующим получением документа о среднем общем образовании)</a:t>
            </a:r>
            <a:endParaRPr lang="ru-RU" sz="7200" dirty="0">
              <a:solidFill>
                <a:srgbClr val="000099"/>
              </a:solidFill>
            </a:endParaRPr>
          </a:p>
          <a:p>
            <a:pPr algn="ctr">
              <a:spcBef>
                <a:spcPct val="20000"/>
              </a:spcBef>
              <a:defRPr/>
            </a:pPr>
            <a:endParaRPr lang="ru-RU" sz="7200" b="1" dirty="0">
              <a:solidFill>
                <a:srgbClr val="A824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7200" b="1" noProof="0" dirty="0" smtClean="0">
                <a:solidFill>
                  <a:srgbClr val="A824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endParaRPr kumimoji="0" lang="ru-RU" sz="7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2160" y="195486"/>
            <a:ext cx="69847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Участники итогового сочинения (изложения</a:t>
            </a: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algn="ctr"/>
            <a:r>
              <a:rPr lang="ru-RU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Итоговое сочинение (изложение) как условие допуска к ГИА</a:t>
            </a:r>
            <a:endParaRPr lang="ru-RU" i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2170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03648" y="205978"/>
            <a:ext cx="7488832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105272" y="2571751"/>
            <a:ext cx="7715200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6400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971600" y="1275607"/>
            <a:ext cx="7992888" cy="2268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</a:b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2" name="Заголовок 2"/>
          <p:cNvSpPr>
            <a:spLocks noGrp="1"/>
          </p:cNvSpPr>
          <p:nvPr>
            <p:ph type="ctrTitle"/>
          </p:nvPr>
        </p:nvSpPr>
        <p:spPr>
          <a:xfrm>
            <a:off x="1476450" y="141480"/>
            <a:ext cx="7488832" cy="864096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Сроки и продолжительность итогового сочинения (изложения)</a:t>
            </a:r>
            <a:endParaRPr lang="ru-RU" sz="2400" b="1" dirty="0">
              <a:solidFill>
                <a:srgbClr val="000099"/>
              </a:solidFill>
              <a:latin typeface="+mn-lt"/>
            </a:endParaRPr>
          </a:p>
        </p:txBody>
      </p:sp>
      <p:pic>
        <p:nvPicPr>
          <p:cNvPr id="1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979007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 smtClean="0"/>
              <a:t> </a:t>
            </a:r>
            <a:r>
              <a:rPr lang="ru-RU" dirty="0" smtClean="0">
                <a:solidFill>
                  <a:srgbClr val="000099"/>
                </a:solidFill>
              </a:rPr>
              <a:t>Итоговое </a:t>
            </a:r>
            <a:r>
              <a:rPr lang="ru-RU" dirty="0">
                <a:solidFill>
                  <a:srgbClr val="000099"/>
                </a:solidFill>
              </a:rPr>
              <a:t>сочинение (изложение) проводится </a:t>
            </a:r>
            <a:r>
              <a:rPr lang="ru-RU" dirty="0" smtClean="0">
                <a:solidFill>
                  <a:srgbClr val="000099"/>
                </a:solidFill>
              </a:rPr>
              <a:t>в первую среду декабря  </a:t>
            </a:r>
          </a:p>
          <a:p>
            <a:pPr algn="just"/>
            <a:r>
              <a:rPr lang="ru-RU" dirty="0" smtClean="0">
                <a:solidFill>
                  <a:srgbClr val="000099"/>
                </a:solidFill>
              </a:rPr>
              <a:t>(</a:t>
            </a:r>
            <a:r>
              <a:rPr lang="ru-RU" b="1" dirty="0" smtClean="0">
                <a:solidFill>
                  <a:srgbClr val="00B050"/>
                </a:solidFill>
              </a:rPr>
              <a:t>7 декабря 2016 г</a:t>
            </a:r>
            <a:r>
              <a:rPr lang="ru-RU" dirty="0" smtClean="0">
                <a:solidFill>
                  <a:srgbClr val="000099"/>
                </a:solidFill>
              </a:rPr>
              <a:t>.)</a:t>
            </a:r>
            <a:endParaRPr lang="ru-RU" dirty="0">
              <a:solidFill>
                <a:srgbClr val="000099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0099"/>
                </a:solidFill>
              </a:rPr>
              <a:t> В </a:t>
            </a:r>
            <a:r>
              <a:rPr lang="ru-RU" dirty="0">
                <a:solidFill>
                  <a:srgbClr val="000099"/>
                </a:solidFill>
              </a:rPr>
              <a:t>случае неудовлетворительного результата («незачет») и для ВПЛ дополнительные сроки -  в первую среду февраля </a:t>
            </a:r>
            <a:r>
              <a:rPr lang="ru-RU" dirty="0" smtClean="0">
                <a:solidFill>
                  <a:srgbClr val="000099"/>
                </a:solidFill>
              </a:rPr>
              <a:t>(</a:t>
            </a:r>
            <a:r>
              <a:rPr lang="ru-RU" b="1" dirty="0">
                <a:solidFill>
                  <a:srgbClr val="00B050"/>
                </a:solidFill>
              </a:rPr>
              <a:t>1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>
                <a:solidFill>
                  <a:srgbClr val="00B050"/>
                </a:solidFill>
              </a:rPr>
              <a:t>февраля </a:t>
            </a:r>
            <a:r>
              <a:rPr lang="ru-RU" b="1" dirty="0" smtClean="0">
                <a:solidFill>
                  <a:srgbClr val="00B050"/>
                </a:solidFill>
              </a:rPr>
              <a:t>2017 </a:t>
            </a:r>
            <a:r>
              <a:rPr lang="ru-RU" b="1" dirty="0">
                <a:solidFill>
                  <a:srgbClr val="00B050"/>
                </a:solidFill>
              </a:rPr>
              <a:t>г.) </a:t>
            </a:r>
            <a:r>
              <a:rPr lang="ru-RU" dirty="0">
                <a:solidFill>
                  <a:srgbClr val="000099"/>
                </a:solidFill>
              </a:rPr>
              <a:t>и первую рабочую среду мая </a:t>
            </a:r>
            <a:r>
              <a:rPr lang="ru-RU" dirty="0" smtClean="0">
                <a:solidFill>
                  <a:srgbClr val="000099"/>
                </a:solidFill>
              </a:rPr>
              <a:t>(</a:t>
            </a:r>
            <a:r>
              <a:rPr lang="ru-RU" b="1" dirty="0">
                <a:solidFill>
                  <a:srgbClr val="00B050"/>
                </a:solidFill>
              </a:rPr>
              <a:t>3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>
                <a:solidFill>
                  <a:srgbClr val="00B050"/>
                </a:solidFill>
              </a:rPr>
              <a:t>мая </a:t>
            </a:r>
            <a:r>
              <a:rPr lang="ru-RU" b="1" dirty="0" smtClean="0">
                <a:solidFill>
                  <a:srgbClr val="00B050"/>
                </a:solidFill>
              </a:rPr>
              <a:t>2017г.)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0099"/>
                </a:solidFill>
              </a:rPr>
              <a:t>При получении неудовлетворительного результата обучающиеся вправе пересдать, но не более двух раз и только в сроки предусмотренные расписанием проведения.</a:t>
            </a:r>
            <a:endParaRPr lang="ru-RU" dirty="0">
              <a:solidFill>
                <a:srgbClr val="000099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0099"/>
                </a:solidFill>
              </a:rPr>
              <a:t> Продолжительность </a:t>
            </a:r>
            <a:r>
              <a:rPr lang="ru-RU" dirty="0">
                <a:solidFill>
                  <a:srgbClr val="000099"/>
                </a:solidFill>
              </a:rPr>
              <a:t>проведения итогового сочинения (изложения) </a:t>
            </a:r>
            <a:r>
              <a:rPr lang="ru-RU" dirty="0" smtClean="0">
                <a:solidFill>
                  <a:srgbClr val="000099"/>
                </a:solidFill>
              </a:rPr>
              <a:t>– </a:t>
            </a:r>
            <a:r>
              <a:rPr lang="ru-RU" b="1" i="1" dirty="0" smtClean="0">
                <a:solidFill>
                  <a:srgbClr val="000099"/>
                </a:solidFill>
              </a:rPr>
              <a:t>3 часа 55 минут</a:t>
            </a:r>
            <a:r>
              <a:rPr lang="ru-RU" dirty="0" smtClean="0">
                <a:solidFill>
                  <a:srgbClr val="000099"/>
                </a:solidFill>
              </a:rPr>
              <a:t> (235 </a:t>
            </a:r>
            <a:r>
              <a:rPr lang="ru-RU" dirty="0">
                <a:solidFill>
                  <a:srgbClr val="000099"/>
                </a:solidFill>
              </a:rPr>
              <a:t>мин</a:t>
            </a:r>
            <a:r>
              <a:rPr lang="ru-RU" dirty="0" smtClean="0">
                <a:solidFill>
                  <a:srgbClr val="000099"/>
                </a:solidFill>
              </a:rPr>
              <a:t>.)</a:t>
            </a:r>
            <a:endParaRPr lang="ru-RU" dirty="0">
              <a:solidFill>
                <a:srgbClr val="000099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0099"/>
                </a:solidFill>
              </a:rPr>
              <a:t> Начало </a:t>
            </a:r>
            <a:r>
              <a:rPr lang="ru-RU" dirty="0">
                <a:solidFill>
                  <a:srgbClr val="000099"/>
                </a:solidFill>
              </a:rPr>
              <a:t>сочинения (изложения) – </a:t>
            </a:r>
            <a:r>
              <a:rPr lang="ru-RU" b="1" i="1" dirty="0">
                <a:solidFill>
                  <a:srgbClr val="000099"/>
                </a:solidFill>
              </a:rPr>
              <a:t>10.00 </a:t>
            </a:r>
            <a:r>
              <a:rPr lang="ru-RU" dirty="0">
                <a:solidFill>
                  <a:srgbClr val="000099"/>
                </a:solidFill>
              </a:rPr>
              <a:t>по местному времени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99"/>
                </a:solidFill>
              </a:rPr>
              <a:t>Для обучающихся с ОВЗ и детей-инвалидов – увеличивается на </a:t>
            </a:r>
            <a:r>
              <a:rPr lang="ru-RU" b="1" i="1" dirty="0">
                <a:solidFill>
                  <a:srgbClr val="000099"/>
                </a:solidFill>
              </a:rPr>
              <a:t>1,5 </a:t>
            </a:r>
            <a:r>
              <a:rPr lang="ru-RU" b="1" i="1" dirty="0" smtClean="0">
                <a:solidFill>
                  <a:srgbClr val="000099"/>
                </a:solidFill>
              </a:rPr>
              <a:t>часа </a:t>
            </a:r>
            <a:r>
              <a:rPr lang="ru-RU" dirty="0" smtClean="0">
                <a:solidFill>
                  <a:srgbClr val="000099"/>
                </a:solidFill>
              </a:rPr>
              <a:t>(более </a:t>
            </a:r>
            <a:r>
              <a:rPr lang="ru-RU" dirty="0">
                <a:solidFill>
                  <a:srgbClr val="000099"/>
                </a:solidFill>
              </a:rPr>
              <a:t>4 часов – питание)</a:t>
            </a:r>
          </a:p>
        </p:txBody>
      </p:sp>
    </p:spTree>
    <p:extLst>
      <p:ext uri="{BB962C8B-B14F-4D97-AF65-F5344CB8AC3E}">
        <p14:creationId xmlns:p14="http://schemas.microsoft.com/office/powerpoint/2010/main" xmlns="" val="19553355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03648" y="205978"/>
            <a:ext cx="7488832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105272" y="2571751"/>
            <a:ext cx="7715200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6400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971600" y="1275607"/>
            <a:ext cx="7992888" cy="2268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</a:b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2" name="Заголовок 2"/>
          <p:cNvSpPr>
            <a:spLocks noGrp="1"/>
          </p:cNvSpPr>
          <p:nvPr>
            <p:ph type="ctrTitle"/>
          </p:nvPr>
        </p:nvSpPr>
        <p:spPr>
          <a:xfrm>
            <a:off x="1476450" y="205978"/>
            <a:ext cx="7488832" cy="63758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 проведения </a:t>
            </a: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сочинения (</a:t>
            </a:r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изложения)</a:t>
            </a:r>
            <a:endParaRPr lang="ru-RU" sz="2400" b="1" dirty="0">
              <a:solidFill>
                <a:srgbClr val="000099"/>
              </a:solidFill>
              <a:latin typeface="+mn-lt"/>
            </a:endParaRPr>
          </a:p>
        </p:txBody>
      </p:sp>
      <p:pic>
        <p:nvPicPr>
          <p:cNvPr id="1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875132"/>
            <a:ext cx="828092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/>
              <a:t> </a:t>
            </a:r>
            <a:r>
              <a:rPr lang="ru-RU" sz="2000" dirty="0" smtClean="0">
                <a:solidFill>
                  <a:srgbClr val="000099"/>
                </a:solidFill>
              </a:rPr>
              <a:t>Проводится </a:t>
            </a:r>
            <a:r>
              <a:rPr lang="ru-RU" sz="2000" dirty="0">
                <a:solidFill>
                  <a:srgbClr val="000099"/>
                </a:solidFill>
              </a:rPr>
              <a:t>на русском языке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99"/>
                </a:solidFill>
              </a:rPr>
              <a:t> Проводится </a:t>
            </a:r>
            <a:r>
              <a:rPr lang="ru-RU" sz="2000" dirty="0">
                <a:solidFill>
                  <a:srgbClr val="000099"/>
                </a:solidFill>
              </a:rPr>
              <a:t>в образовательных организациях, реализующих образовательные программы среднего общего образования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99"/>
                </a:solidFill>
              </a:rPr>
              <a:t> Организация </a:t>
            </a:r>
            <a:r>
              <a:rPr lang="ru-RU" sz="2000" dirty="0">
                <a:solidFill>
                  <a:srgbClr val="000099"/>
                </a:solidFill>
              </a:rPr>
              <a:t>учебного процесса, создание необходимых условий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99"/>
                </a:solidFill>
              </a:rPr>
              <a:t> ВПЛ  </a:t>
            </a:r>
            <a:r>
              <a:rPr lang="ru-RU" sz="2000" dirty="0">
                <a:solidFill>
                  <a:srgbClr val="000099"/>
                </a:solidFill>
              </a:rPr>
              <a:t>- в образовательных организациях, в которых получили среднее общее образование (направляет муниципальный орган управления образованием</a:t>
            </a:r>
            <a:r>
              <a:rPr lang="ru-RU" sz="2000" dirty="0" smtClean="0">
                <a:solidFill>
                  <a:srgbClr val="000099"/>
                </a:solidFill>
              </a:rPr>
              <a:t>)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99"/>
                </a:solidFill>
              </a:rPr>
              <a:t> Вход участников в организацию – с </a:t>
            </a:r>
            <a:r>
              <a:rPr lang="ru-RU" sz="2000" b="1" i="1" dirty="0" smtClean="0">
                <a:solidFill>
                  <a:srgbClr val="000099"/>
                </a:solidFill>
              </a:rPr>
              <a:t>9.00</a:t>
            </a:r>
            <a:endParaRPr lang="ru-RU" sz="2000" b="1" i="1" dirty="0">
              <a:solidFill>
                <a:srgbClr val="000099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99"/>
                </a:solidFill>
              </a:rPr>
              <a:t> Рассадка </a:t>
            </a:r>
            <a:r>
              <a:rPr lang="ru-RU" sz="2000" dirty="0">
                <a:solidFill>
                  <a:srgbClr val="000099"/>
                </a:solidFill>
              </a:rPr>
              <a:t>– </a:t>
            </a:r>
            <a:r>
              <a:rPr lang="ru-RU" sz="2000" dirty="0" smtClean="0">
                <a:solidFill>
                  <a:srgbClr val="000099"/>
                </a:solidFill>
              </a:rPr>
              <a:t>произвольная (по одному человеку за рабочий стол)</a:t>
            </a:r>
            <a:endParaRPr lang="ru-RU" sz="2000" dirty="0">
              <a:solidFill>
                <a:srgbClr val="000099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99"/>
                </a:solidFill>
              </a:rPr>
              <a:t> До </a:t>
            </a:r>
            <a:r>
              <a:rPr lang="ru-RU" sz="2000" dirty="0">
                <a:solidFill>
                  <a:srgbClr val="000099"/>
                </a:solidFill>
              </a:rPr>
              <a:t>начала – инструктаж членами </a:t>
            </a:r>
            <a:r>
              <a:rPr lang="ru-RU" sz="2000" dirty="0" smtClean="0">
                <a:solidFill>
                  <a:srgbClr val="000099"/>
                </a:solidFill>
              </a:rPr>
              <a:t>комиссии (инструктаж – из 2 частей: 1 часть – до </a:t>
            </a:r>
            <a:r>
              <a:rPr lang="ru-RU" sz="2000" b="1" i="1" dirty="0" smtClean="0">
                <a:solidFill>
                  <a:srgbClr val="000099"/>
                </a:solidFill>
              </a:rPr>
              <a:t>10.00</a:t>
            </a:r>
            <a:r>
              <a:rPr lang="ru-RU" sz="2000" dirty="0" smtClean="0">
                <a:solidFill>
                  <a:srgbClr val="000099"/>
                </a:solidFill>
              </a:rPr>
              <a:t>, вторая – в </a:t>
            </a:r>
            <a:r>
              <a:rPr lang="ru-RU" sz="2000" b="1" i="1" dirty="0" smtClean="0">
                <a:solidFill>
                  <a:srgbClr val="000099"/>
                </a:solidFill>
              </a:rPr>
              <a:t>10.00</a:t>
            </a:r>
            <a:r>
              <a:rPr lang="ru-RU" sz="2000" dirty="0" smtClean="0">
                <a:solidFill>
                  <a:srgbClr val="000099"/>
                </a:solidFill>
              </a:rPr>
              <a:t>, по окончании инструктажа фиксируется время)</a:t>
            </a:r>
            <a:endParaRPr lang="ru-RU" sz="2000" dirty="0">
              <a:solidFill>
                <a:srgbClr val="000099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99"/>
                </a:solidFill>
              </a:rPr>
              <a:t> Черновики </a:t>
            </a:r>
            <a:r>
              <a:rPr lang="ru-RU" sz="2000" dirty="0">
                <a:solidFill>
                  <a:srgbClr val="000099"/>
                </a:solidFill>
              </a:rPr>
              <a:t>не проверяются, записи в них не учитываются</a:t>
            </a:r>
          </a:p>
        </p:txBody>
      </p:sp>
    </p:spTree>
    <p:extLst>
      <p:ext uri="{BB962C8B-B14F-4D97-AF65-F5344CB8AC3E}">
        <p14:creationId xmlns:p14="http://schemas.microsoft.com/office/powerpoint/2010/main" xmlns="" val="7176098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03648" y="205978"/>
            <a:ext cx="7488832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105272" y="2571751"/>
            <a:ext cx="7715200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6400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971600" y="1275607"/>
            <a:ext cx="7992888" cy="2268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</a:b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проведении сочинения (изложения)</a:t>
            </a:r>
            <a:endParaRPr lang="ru-RU" sz="2400" dirty="0">
              <a:solidFill>
                <a:srgbClr val="000099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57200" y="1005577"/>
            <a:ext cx="4040188" cy="702077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запрещается</a:t>
            </a: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99"/>
                </a:solidFill>
              </a:rPr>
              <a:t>Тексты литературного материала (художественные произведения, дневники, мемуары, публицистика)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99"/>
                </a:solidFill>
              </a:rPr>
              <a:t>Средства связи, фото, аудио и видеоаппаратура, справочные материалы, письменные заметки и иные средства хранения и передачи информации</a:t>
            </a:r>
            <a:r>
              <a:rPr lang="ru-RU" dirty="0" smtClean="0">
                <a:solidFill>
                  <a:srgbClr val="000099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0099"/>
                </a:solidFill>
              </a:rPr>
              <a:t>Собственные словари</a:t>
            </a:r>
            <a:endParaRPr lang="ru-RU" dirty="0">
              <a:solidFill>
                <a:srgbClr val="000099"/>
              </a:solidFill>
            </a:endParaRP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645026" y="1005577"/>
            <a:ext cx="4041775" cy="864095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B050"/>
                </a:solidFill>
              </a:rPr>
              <a:t>допускается</a:t>
            </a:r>
          </a:p>
          <a:p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99"/>
                </a:solidFill>
              </a:rPr>
              <a:t>Орфографический словарь (сочинение)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99"/>
                </a:solidFill>
              </a:rPr>
              <a:t>Орфографический и толковый словари (изложение)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99"/>
                </a:solidFill>
              </a:rPr>
              <a:t>Ручка (</a:t>
            </a:r>
            <a:r>
              <a:rPr lang="ru-RU" dirty="0" err="1">
                <a:solidFill>
                  <a:srgbClr val="000099"/>
                </a:solidFill>
              </a:rPr>
              <a:t>гелевая</a:t>
            </a:r>
            <a:r>
              <a:rPr lang="ru-RU" dirty="0">
                <a:solidFill>
                  <a:srgbClr val="000099"/>
                </a:solidFill>
              </a:rPr>
              <a:t>, капиллярная или перьевая с чернилами черного цвета)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99"/>
                </a:solidFill>
              </a:rPr>
              <a:t>Документ, удостоверяющий личность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99"/>
                </a:solidFill>
              </a:rPr>
              <a:t>При необходимости лекарства и </a:t>
            </a:r>
            <a:r>
              <a:rPr lang="ru-RU" dirty="0" smtClean="0">
                <a:solidFill>
                  <a:srgbClr val="000099"/>
                </a:solidFill>
              </a:rPr>
              <a:t>питание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0099"/>
                </a:solidFill>
              </a:rPr>
              <a:t>Инструкция для участников</a:t>
            </a:r>
            <a:endParaRPr lang="ru-RU" dirty="0">
              <a:solidFill>
                <a:srgbClr val="000099"/>
              </a:solidFill>
            </a:endParaRPr>
          </a:p>
        </p:txBody>
      </p:sp>
      <p:pic>
        <p:nvPicPr>
          <p:cNvPr id="1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9E4C8-3359-4222-88EC-37FA4F76CE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18421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03648" y="205978"/>
            <a:ext cx="7488832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105272" y="2571751"/>
            <a:ext cx="7715200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6400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971600" y="1275607"/>
            <a:ext cx="7992888" cy="2268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</a:b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2" name="Заголовок 2"/>
          <p:cNvSpPr>
            <a:spLocks noGrp="1"/>
          </p:cNvSpPr>
          <p:nvPr>
            <p:ph type="ctrTitle"/>
          </p:nvPr>
        </p:nvSpPr>
        <p:spPr>
          <a:xfrm>
            <a:off x="1476450" y="141480"/>
            <a:ext cx="7488832" cy="756084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Проверка итоговых сочинений (изложений)</a:t>
            </a:r>
            <a:endParaRPr lang="ru-RU" sz="2400" b="1" dirty="0">
              <a:solidFill>
                <a:srgbClr val="000099"/>
              </a:solidFill>
              <a:latin typeface="+mn-lt"/>
            </a:endParaRPr>
          </a:p>
        </p:txBody>
      </p:sp>
      <p:pic>
        <p:nvPicPr>
          <p:cNvPr id="1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843558"/>
            <a:ext cx="864096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000" dirty="0" smtClean="0"/>
              <a:t> </a:t>
            </a:r>
            <a:r>
              <a:rPr lang="ru-RU" dirty="0" smtClean="0">
                <a:solidFill>
                  <a:srgbClr val="000099"/>
                </a:solidFill>
              </a:rPr>
              <a:t>Проверка </a:t>
            </a:r>
            <a:r>
              <a:rPr lang="ru-RU" dirty="0">
                <a:solidFill>
                  <a:srgbClr val="000099"/>
                </a:solidFill>
              </a:rPr>
              <a:t>и оценивание – </a:t>
            </a:r>
            <a:r>
              <a:rPr lang="ru-RU" dirty="0" smtClean="0">
                <a:solidFill>
                  <a:srgbClr val="000099"/>
                </a:solidFill>
              </a:rPr>
              <a:t>экспертные  комиссии муниципального и регионального уровней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0099"/>
                </a:solidFill>
              </a:rPr>
              <a:t>Муниципальный орган управления образованием – приказ о создании муниципальной комиссии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0099"/>
                </a:solidFill>
              </a:rPr>
              <a:t>МОиН РТ – приказ о создании региональной комиссии</a:t>
            </a:r>
            <a:endParaRPr lang="ru-RU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solidFill>
                  <a:srgbClr val="000099"/>
                </a:solidFill>
              </a:rPr>
              <a:t> Проверка </a:t>
            </a:r>
            <a:r>
              <a:rPr lang="ru-RU" dirty="0">
                <a:solidFill>
                  <a:srgbClr val="000099"/>
                </a:solidFill>
              </a:rPr>
              <a:t>осуществляется одним экспертом один раз.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solidFill>
                  <a:srgbClr val="000099"/>
                </a:solidFill>
              </a:rPr>
              <a:t> Проверка </a:t>
            </a:r>
            <a:r>
              <a:rPr lang="ru-RU" dirty="0">
                <a:solidFill>
                  <a:srgbClr val="000099"/>
                </a:solidFill>
              </a:rPr>
              <a:t>– в соответствии с критериями, разработанными Рособрнадзором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solidFill>
                  <a:srgbClr val="000099"/>
                </a:solidFill>
              </a:rPr>
              <a:t> Технический специалист отдела образования </a:t>
            </a:r>
            <a:r>
              <a:rPr lang="ru-RU" dirty="0">
                <a:solidFill>
                  <a:srgbClr val="000099"/>
                </a:solidFill>
              </a:rPr>
              <a:t>– копирование регистрационных бланков и бланков записи обучающихся, ВПЛ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solidFill>
                  <a:srgbClr val="000099"/>
                </a:solidFill>
              </a:rPr>
              <a:t> Результаты </a:t>
            </a:r>
            <a:r>
              <a:rPr lang="ru-RU" dirty="0">
                <a:solidFill>
                  <a:srgbClr val="000099"/>
                </a:solidFill>
              </a:rPr>
              <a:t>проверки вносятся в копию бланка регистрации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99"/>
                </a:solidFill>
              </a:rPr>
              <a:t>Ответственное лицо переносит результаты проверки из копий бланков регистрации в оригиналы бланков регистрации обучающихся, ВПЛ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solidFill>
                  <a:srgbClr val="000099"/>
                </a:solidFill>
              </a:rPr>
              <a:t> Проверка </a:t>
            </a:r>
            <a:r>
              <a:rPr lang="ru-RU" dirty="0">
                <a:solidFill>
                  <a:srgbClr val="000099"/>
                </a:solidFill>
              </a:rPr>
              <a:t>завершается не позднее чем </a:t>
            </a:r>
            <a:r>
              <a:rPr lang="ru-RU" dirty="0" smtClean="0">
                <a:solidFill>
                  <a:srgbClr val="000099"/>
                </a:solidFill>
              </a:rPr>
              <a:t>через семь календарных дней </a:t>
            </a:r>
            <a:r>
              <a:rPr lang="ru-RU" dirty="0">
                <a:solidFill>
                  <a:srgbClr val="000099"/>
                </a:solidFill>
              </a:rPr>
              <a:t>с даты проведения итогового сочинения (изложения)</a:t>
            </a:r>
          </a:p>
        </p:txBody>
      </p:sp>
    </p:spTree>
    <p:extLst>
      <p:ext uri="{BB962C8B-B14F-4D97-AF65-F5344CB8AC3E}">
        <p14:creationId xmlns:p14="http://schemas.microsoft.com/office/powerpoint/2010/main" xmlns="" val="28564498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03648" y="205978"/>
            <a:ext cx="7488832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105272" y="2571751"/>
            <a:ext cx="7715200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6400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971600" y="1275607"/>
            <a:ext cx="7992888" cy="2268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</a:b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2" name="Заголовок 2"/>
          <p:cNvSpPr>
            <a:spLocks noGrp="1"/>
          </p:cNvSpPr>
          <p:nvPr>
            <p:ph type="ctrTitle"/>
          </p:nvPr>
        </p:nvSpPr>
        <p:spPr>
          <a:xfrm>
            <a:off x="1476450" y="205978"/>
            <a:ext cx="7488832" cy="691586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Обработка результатов итогового сочинения (изложения)</a:t>
            </a:r>
            <a:endParaRPr lang="ru-RU" sz="2400" b="1" dirty="0">
              <a:solidFill>
                <a:srgbClr val="000099"/>
              </a:solidFill>
              <a:latin typeface="+mn-lt"/>
            </a:endParaRPr>
          </a:p>
        </p:txBody>
      </p:sp>
      <p:pic>
        <p:nvPicPr>
          <p:cNvPr id="1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1082881"/>
            <a:ext cx="82809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000" dirty="0">
                <a:solidFill>
                  <a:srgbClr val="000099"/>
                </a:solidFill>
              </a:rPr>
              <a:t>Оригиналы бланков итогового сочинения (изложения) обучающихся, ВПЛ с внесенными в них результатами проверки – в ГБУ «РЦМКО</a:t>
            </a:r>
            <a:r>
              <a:rPr lang="ru-RU" sz="2000" dirty="0" smtClean="0">
                <a:solidFill>
                  <a:srgbClr val="000099"/>
                </a:solidFill>
              </a:rPr>
              <a:t>» (РЦОИ)</a:t>
            </a:r>
            <a:endParaRPr lang="ru-RU" sz="2000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000099"/>
                </a:solidFill>
              </a:rPr>
              <a:t>Обработка </a:t>
            </a:r>
            <a:r>
              <a:rPr lang="ru-RU" sz="2000" dirty="0">
                <a:solidFill>
                  <a:srgbClr val="000099"/>
                </a:solidFill>
              </a:rPr>
              <a:t>бланков итогового сочинения (изложения) – </a:t>
            </a:r>
            <a:r>
              <a:rPr lang="ru-RU" sz="2000" dirty="0" smtClean="0">
                <a:solidFill>
                  <a:srgbClr val="000099"/>
                </a:solidFill>
              </a:rPr>
              <a:t>РЦОИ                             (</a:t>
            </a:r>
            <a:r>
              <a:rPr lang="ru-RU" sz="2000" dirty="0">
                <a:solidFill>
                  <a:srgbClr val="000099"/>
                </a:solidFill>
              </a:rPr>
              <a:t>не позднее чем через </a:t>
            </a:r>
            <a:r>
              <a:rPr lang="ru-RU" sz="2000" dirty="0" smtClean="0">
                <a:solidFill>
                  <a:srgbClr val="000099"/>
                </a:solidFill>
              </a:rPr>
              <a:t>пять календарных дней </a:t>
            </a:r>
            <a:r>
              <a:rPr lang="ru-RU" sz="2000" dirty="0">
                <a:solidFill>
                  <a:srgbClr val="000099"/>
                </a:solidFill>
              </a:rPr>
              <a:t>после проведения проверки и оценивания)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dirty="0">
                <a:solidFill>
                  <a:srgbClr val="000099"/>
                </a:solidFill>
              </a:rPr>
              <a:t>Бумажные бланки – в образовательных </a:t>
            </a:r>
            <a:r>
              <a:rPr lang="ru-RU" sz="2000" dirty="0" smtClean="0">
                <a:solidFill>
                  <a:srgbClr val="000099"/>
                </a:solidFill>
              </a:rPr>
              <a:t>организациях. Хранение – не менее 6 месяцев</a:t>
            </a:r>
            <a:endParaRPr lang="ru-RU" sz="2000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000" dirty="0">
                <a:solidFill>
                  <a:srgbClr val="000099"/>
                </a:solidFill>
              </a:rPr>
              <a:t>Сведения о результатах сдачи РЦОИ вносит в РИС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dirty="0">
                <a:solidFill>
                  <a:srgbClr val="000099"/>
                </a:solidFill>
              </a:rPr>
              <a:t>Изображения бланков итогового сочинения (изложения) – на региональных </a:t>
            </a:r>
            <a:r>
              <a:rPr lang="ru-RU" sz="2000" dirty="0" smtClean="0">
                <a:solidFill>
                  <a:srgbClr val="000099"/>
                </a:solidFill>
              </a:rPr>
              <a:t>серверах</a:t>
            </a:r>
            <a:endParaRPr lang="ru-RU" sz="2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94250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03648" y="205978"/>
            <a:ext cx="7488832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105272" y="2571751"/>
            <a:ext cx="7715200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6400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971600" y="1275607"/>
            <a:ext cx="7992888" cy="2268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</a:b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2" name="Заголовок 2"/>
          <p:cNvSpPr>
            <a:spLocks noGrp="1"/>
          </p:cNvSpPr>
          <p:nvPr>
            <p:ph type="ctrTitle"/>
          </p:nvPr>
        </p:nvSpPr>
        <p:spPr>
          <a:xfrm>
            <a:off x="1476450" y="107139"/>
            <a:ext cx="7488832" cy="910835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Повторный допуск к сдаче итогового сочинения (изложения)</a:t>
            </a:r>
            <a:endParaRPr lang="ru-RU" sz="2400" b="1" dirty="0">
              <a:solidFill>
                <a:srgbClr val="000099"/>
              </a:solidFill>
              <a:latin typeface="+mn-lt"/>
            </a:endParaRPr>
          </a:p>
        </p:txBody>
      </p:sp>
      <p:pic>
        <p:nvPicPr>
          <p:cNvPr id="1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1070611"/>
            <a:ext cx="834650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sz="2000" dirty="0" smtClean="0">
                <a:solidFill>
                  <a:srgbClr val="000099"/>
                </a:solidFill>
              </a:rPr>
              <a:t>Обучающиеся</a:t>
            </a:r>
            <a:r>
              <a:rPr lang="ru-RU" sz="2000" dirty="0">
                <a:solidFill>
                  <a:srgbClr val="000099"/>
                </a:solidFill>
              </a:rPr>
              <a:t>, получившие по итоговому сочинению (изложению) неудовлетворительный результат («незачет</a:t>
            </a:r>
            <a:r>
              <a:rPr lang="ru-RU" sz="2000" dirty="0" smtClean="0">
                <a:solidFill>
                  <a:srgbClr val="000099"/>
                </a:solidFill>
              </a:rPr>
              <a:t>»)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99"/>
                </a:solidFill>
              </a:rPr>
              <a:t> Обучающиеся</a:t>
            </a:r>
            <a:r>
              <a:rPr lang="ru-RU" sz="2000" dirty="0">
                <a:solidFill>
                  <a:srgbClr val="000099"/>
                </a:solidFill>
              </a:rPr>
              <a:t>, ВПЛ, не явившиеся на итоговое сочинение (изложение) по уважительным причинам (болезнь или иные обстоятельства, подтвержденные документально</a:t>
            </a:r>
            <a:r>
              <a:rPr lang="ru-RU" sz="2000" dirty="0" smtClean="0">
                <a:solidFill>
                  <a:srgbClr val="000099"/>
                </a:solidFill>
              </a:rPr>
              <a:t>)</a:t>
            </a:r>
            <a:endParaRPr lang="ru-RU" sz="2000" dirty="0">
              <a:solidFill>
                <a:srgbClr val="000099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99"/>
                </a:solidFill>
              </a:rPr>
              <a:t> Обучающиеся, ВПЛ, не завершившие сдачу итогового сочинения (изложения) по уважительным причинам (болезнь или иные обстоятельства, подтвержденные документально)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99"/>
                </a:solidFill>
              </a:rPr>
              <a:t> Обучающиеся, получившие по итоговому сочинению (изложению) неудовлетворительный результат («незачет»), могут быть повторно допущены к участию в итоговом сочинении (изложении), но не более двух раз и только в сроки, установленные расписанием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5530826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03648" y="205978"/>
            <a:ext cx="7488832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105272" y="2571751"/>
            <a:ext cx="7715200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6400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971600" y="1275607"/>
            <a:ext cx="7992888" cy="2268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</a:b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2" name="Заголовок 2"/>
          <p:cNvSpPr>
            <a:spLocks noGrp="1"/>
          </p:cNvSpPr>
          <p:nvPr>
            <p:ph type="ctrTitle"/>
          </p:nvPr>
        </p:nvSpPr>
        <p:spPr>
          <a:xfrm>
            <a:off x="1476450" y="107139"/>
            <a:ext cx="7488832" cy="750099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Проведение повторной проверки итогового сочинения (изложения)</a:t>
            </a:r>
            <a:endParaRPr lang="ru-RU" sz="24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7544" y="1232288"/>
            <a:ext cx="84969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99"/>
                </a:solidFill>
              </a:rPr>
              <a:t>Проводится муниципальными экспертными комиссиями</a:t>
            </a:r>
          </a:p>
          <a:p>
            <a:pPr algn="just"/>
            <a:endParaRPr lang="ru-RU" sz="2000" dirty="0" smtClean="0">
              <a:solidFill>
                <a:srgbClr val="000099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99"/>
                </a:solidFill>
              </a:rPr>
              <a:t>В целях предотвращения конфликта интересов и обеспечения объективного оценивания итогового сочинения (изложения) обучающимся при получении повторного неудовлетворительного результата («незачет») за итоговое сочинение (изложение) предоставляется право подать в письменной форме заявление на проверку сданного ими итогового сочинения (изложения) региональной экспертной комиссией</a:t>
            </a:r>
            <a:endParaRPr lang="ru-RU" sz="2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07768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03648" y="205978"/>
            <a:ext cx="7488832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105272" y="2571751"/>
            <a:ext cx="7715200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6400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971600" y="1275607"/>
            <a:ext cx="7992888" cy="2268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</a:b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2" name="Заголовок 2"/>
          <p:cNvSpPr>
            <a:spLocks noGrp="1"/>
          </p:cNvSpPr>
          <p:nvPr>
            <p:ph type="ctrTitle"/>
          </p:nvPr>
        </p:nvSpPr>
        <p:spPr>
          <a:xfrm>
            <a:off x="1476450" y="160717"/>
            <a:ext cx="7488832" cy="910835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Срок действия результатов итогового сочинения</a:t>
            </a:r>
            <a:endParaRPr lang="ru-RU" sz="24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7544" y="987574"/>
            <a:ext cx="810498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/>
              <a:t> </a:t>
            </a:r>
            <a:r>
              <a:rPr lang="ru-RU" sz="2000" dirty="0" smtClean="0">
                <a:solidFill>
                  <a:srgbClr val="000099"/>
                </a:solidFill>
              </a:rPr>
              <a:t>Результат итогового сочинения в случае представления его при приеме на обучение по программам бакалавриата и программам </a:t>
            </a:r>
            <a:r>
              <a:rPr lang="ru-RU" sz="2000" dirty="0" err="1" smtClean="0">
                <a:solidFill>
                  <a:srgbClr val="000099"/>
                </a:solidFill>
              </a:rPr>
              <a:t>специалитета</a:t>
            </a:r>
            <a:r>
              <a:rPr lang="ru-RU" sz="2000" dirty="0" smtClean="0">
                <a:solidFill>
                  <a:srgbClr val="000099"/>
                </a:solidFill>
              </a:rPr>
              <a:t> действителен четыре года, следующих за годом получения такого результата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99"/>
                </a:solidFill>
              </a:rPr>
              <a:t> Выпускники прошлых лет могут участвовать в написании итогового сочинения, в том числе при наличии у них действующих результатов итогового сочинения прошлых лет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99"/>
                </a:solidFill>
              </a:rPr>
              <a:t> Выпускники прошлых лет, изъявившие желание повторно участвовать в написании итогового сочинения, вправе предоставить в образовательные организации высшего образования результаты итогового сочинения только текущего года, при этом результат итогового сочинения прошлого года аннулируется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925155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2896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03648" y="205978"/>
            <a:ext cx="7488832" cy="691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105272" y="2571751"/>
            <a:ext cx="7715200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6400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971600" y="1275607"/>
            <a:ext cx="7992888" cy="2268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</a:b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2" name="Заголовок 2"/>
          <p:cNvSpPr>
            <a:spLocks noGrp="1"/>
          </p:cNvSpPr>
          <p:nvPr>
            <p:ph type="ctrTitle"/>
          </p:nvPr>
        </p:nvSpPr>
        <p:spPr>
          <a:xfrm>
            <a:off x="1476450" y="160717"/>
            <a:ext cx="7488832" cy="96441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Порядок взаимодействия при передаче тем итоговых сочинений и текстов итоговых изложений</a:t>
            </a:r>
            <a:endParaRPr lang="ru-RU" sz="24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576"/>
            <a:ext cx="864096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38064" y="1059582"/>
            <a:ext cx="849694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/>
              <a:t> </a:t>
            </a:r>
            <a:r>
              <a:rPr lang="ru-RU" dirty="0" smtClean="0">
                <a:solidFill>
                  <a:srgbClr val="000099"/>
                </a:solidFill>
              </a:rPr>
              <a:t>Передаче подлежит комплект тем сочинений – сформированные в один комплект темы сочинений.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0099"/>
                </a:solidFill>
              </a:rPr>
              <a:t> Каждый комплект тем будет иметь свой номер, каждая тема сочинения будет иметь свой трехзначный код.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0099"/>
                </a:solidFill>
              </a:rPr>
              <a:t> В период с </a:t>
            </a:r>
            <a:r>
              <a:rPr lang="ru-RU" b="1" i="1" dirty="0" smtClean="0">
                <a:solidFill>
                  <a:srgbClr val="000099"/>
                </a:solidFill>
              </a:rPr>
              <a:t>9:35-9:45</a:t>
            </a:r>
            <a:r>
              <a:rPr lang="ru-RU" dirty="0" smtClean="0">
                <a:solidFill>
                  <a:srgbClr val="000099"/>
                </a:solidFill>
              </a:rPr>
              <a:t> по местному времени (не позднее, чем за </a:t>
            </a:r>
            <a:r>
              <a:rPr lang="ru-RU" b="1" i="1" dirty="0" smtClean="0">
                <a:solidFill>
                  <a:srgbClr val="000099"/>
                </a:solidFill>
              </a:rPr>
              <a:t>15</a:t>
            </a:r>
            <a:r>
              <a:rPr lang="ru-RU" dirty="0" smtClean="0">
                <a:solidFill>
                  <a:srgbClr val="000099"/>
                </a:solidFill>
              </a:rPr>
              <a:t> минут до начала итогового сочинения (изложения) комплект тем сочинений, полученный от ФГБНУ «Федеральный институт педагогических измерений», будет опубликован на сайте Министерства образования и науки Республики Татарстан, размещен на </a:t>
            </a:r>
            <a:r>
              <a:rPr lang="en-US" dirty="0" smtClean="0">
                <a:solidFill>
                  <a:srgbClr val="000099"/>
                </a:solidFill>
              </a:rPr>
              <a:t>ftp</a:t>
            </a:r>
            <a:r>
              <a:rPr lang="ru-RU" dirty="0" smtClean="0">
                <a:solidFill>
                  <a:srgbClr val="000099"/>
                </a:solidFill>
              </a:rPr>
              <a:t>-сервере ЕГЭ, а также направлен на электронные адреса ответственного в муниципальном районе за вопросы, связанные с проведением итогового сочинения (изложения).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0099"/>
                </a:solidFill>
              </a:rPr>
              <a:t> Тексты изложений будут размещены в день проведения изложения в </a:t>
            </a:r>
            <a:r>
              <a:rPr lang="ru-RU" b="1" i="1" dirty="0" smtClean="0">
                <a:solidFill>
                  <a:srgbClr val="000099"/>
                </a:solidFill>
              </a:rPr>
              <a:t>7:00</a:t>
            </a:r>
            <a:r>
              <a:rPr lang="ru-RU" dirty="0" smtClean="0">
                <a:solidFill>
                  <a:srgbClr val="000099"/>
                </a:solidFill>
              </a:rPr>
              <a:t> по местному времени на </a:t>
            </a:r>
            <a:r>
              <a:rPr lang="en-US" dirty="0" smtClean="0">
                <a:solidFill>
                  <a:srgbClr val="000099"/>
                </a:solidFill>
              </a:rPr>
              <a:t>ftp</a:t>
            </a:r>
            <a:r>
              <a:rPr lang="ru-RU" dirty="0" smtClean="0">
                <a:solidFill>
                  <a:srgbClr val="000099"/>
                </a:solidFill>
              </a:rPr>
              <a:t>-сервере ЕГЭ.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756594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4944</TotalTime>
  <Words>2531</Words>
  <Application>Microsoft Office PowerPoint</Application>
  <PresentationFormat>Экран (16:9)</PresentationFormat>
  <Paragraphs>465</Paragraphs>
  <Slides>27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Тема Office</vt:lpstr>
      <vt:lpstr>10_Тема Office</vt:lpstr>
      <vt:lpstr>Слайд 1</vt:lpstr>
      <vt:lpstr>Изменения модели ЕГЭ. Биология</vt:lpstr>
      <vt:lpstr>Изменения модели ЕГЭ. Химия</vt:lpstr>
      <vt:lpstr>Изменения модели ЕГЭ. Физика</vt:lpstr>
      <vt:lpstr>Слайд 5</vt:lpstr>
      <vt:lpstr>Слайд 6</vt:lpstr>
      <vt:lpstr>Слайд 7</vt:lpstr>
      <vt:lpstr>Слайд 8</vt:lpstr>
      <vt:lpstr>Слайд 9</vt:lpstr>
      <vt:lpstr>Слайд 10</vt:lpstr>
      <vt:lpstr>Рейтинг муниципальных образований по организационно-технологическому сопровождению ГИА-11</vt:lpstr>
      <vt:lpstr>Слайд 12</vt:lpstr>
      <vt:lpstr>Слайд 13</vt:lpstr>
      <vt:lpstr>Слайд 14</vt:lpstr>
      <vt:lpstr> </vt:lpstr>
      <vt:lpstr> </vt:lpstr>
      <vt:lpstr>Тематические направления итогового сочинения  в 2016-2017 учебном году</vt:lpstr>
      <vt:lpstr> </vt:lpstr>
      <vt:lpstr>Сроки и продолжительность итогового сочинения (изложения)</vt:lpstr>
      <vt:lpstr>Организация проведения сочинения (изложения)</vt:lpstr>
      <vt:lpstr>При проведении сочинения (изложения)</vt:lpstr>
      <vt:lpstr>Проверка итоговых сочинений (изложений)</vt:lpstr>
      <vt:lpstr>Обработка результатов итогового сочинения (изложения)</vt:lpstr>
      <vt:lpstr>Повторный допуск к сдаче итогового сочинения (изложения)</vt:lpstr>
      <vt:lpstr>Проведение повторной проверки итогового сочинения (изложения)</vt:lpstr>
      <vt:lpstr>Срок действия результатов итогового сочинения</vt:lpstr>
      <vt:lpstr>Порядок взаимодействия при передаче тем итоговых сочинений и текстов итоговых изложений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Зиганшина</dc:creator>
  <cp:lastModifiedBy>Налья Михайловна</cp:lastModifiedBy>
  <cp:revision>537</cp:revision>
  <cp:lastPrinted>2016-11-09T16:09:53Z</cp:lastPrinted>
  <dcterms:created xsi:type="dcterms:W3CDTF">2015-01-19T04:26:58Z</dcterms:created>
  <dcterms:modified xsi:type="dcterms:W3CDTF">2016-11-18T06:01:27Z</dcterms:modified>
</cp:coreProperties>
</file>